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1"/>
    <p:sldMasterId id="2147483706" r:id="rId2"/>
    <p:sldMasterId id="2147483712" r:id="rId3"/>
    <p:sldMasterId id="2147483724" r:id="rId4"/>
  </p:sldMasterIdLst>
  <p:notesMasterIdLst>
    <p:notesMasterId r:id="rId14"/>
  </p:notesMasterIdLst>
  <p:handoutMasterIdLst>
    <p:handoutMasterId r:id="rId15"/>
  </p:handoutMasterIdLst>
  <p:sldIdLst>
    <p:sldId id="446" r:id="rId5"/>
    <p:sldId id="453" r:id="rId6"/>
    <p:sldId id="454" r:id="rId7"/>
    <p:sldId id="449" r:id="rId8"/>
    <p:sldId id="460" r:id="rId9"/>
    <p:sldId id="461" r:id="rId10"/>
    <p:sldId id="459" r:id="rId11"/>
    <p:sldId id="462" r:id="rId12"/>
    <p:sldId id="45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52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88" userDrawn="1">
          <p15:clr>
            <a:srgbClr val="F26B43"/>
          </p15:clr>
        </p15:guide>
        <p15:guide id="7" orient="horz" pos="1128"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9DFF"/>
    <a:srgbClr val="6667AB"/>
    <a:srgbClr val="8C5896"/>
    <a:srgbClr val="7C6560"/>
    <a:srgbClr val="29282D"/>
    <a:srgbClr val="E288B6"/>
    <a:srgbClr val="D75078"/>
    <a:srgbClr val="B38F6A"/>
    <a:srgbClr val="BBBBBB"/>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47"/>
    <p:restoredTop sz="81222"/>
  </p:normalViewPr>
  <p:slideViewPr>
    <p:cSldViewPr snapToGrid="0">
      <p:cViewPr varScale="1">
        <p:scale>
          <a:sx n="93" d="100"/>
          <a:sy n="93" d="100"/>
        </p:scale>
        <p:origin x="1224" y="200"/>
      </p:cViewPr>
      <p:guideLst>
        <p:guide orient="horz" pos="3672"/>
        <p:guide pos="528"/>
        <p:guide orient="horz" pos="4056"/>
        <p:guide orient="horz" pos="1488"/>
        <p:guide pos="3816"/>
        <p:guide pos="7488"/>
        <p:guide orient="horz" pos="1128"/>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4680" y="12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9/19/22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9/19/22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the project is to develop a regression model to predict the sale price </a:t>
            </a:r>
          </a:p>
          <a:p>
            <a:r>
              <a:rPr lang="en-US" b="1" dirty="0"/>
              <a:t>FOR THOSE WHO OWN A PROPERTY IN THE AMES AREA </a:t>
            </a:r>
            <a:r>
              <a:rPr lang="en-US" dirty="0"/>
              <a:t>and want to know how much approximate their property worth in case they decide to sell.</a:t>
            </a:r>
          </a:p>
          <a:p>
            <a:r>
              <a:rPr lang="en-US" dirty="0"/>
              <a:t>This model could also be interesting for</a:t>
            </a:r>
            <a:r>
              <a:rPr lang="en-US" b="1" dirty="0"/>
              <a:t> REAL ESTATE COMPANIES</a:t>
            </a:r>
            <a:r>
              <a:rPr lang="en-US" b="0" dirty="0"/>
              <a:t> since it could be used </a:t>
            </a:r>
          </a:p>
          <a:p>
            <a:r>
              <a:rPr lang="en-US" b="0" dirty="0"/>
              <a:t>to attract customers </a:t>
            </a:r>
            <a:r>
              <a:rPr lang="en-US" dirty="0"/>
              <a:t>in the face of a </a:t>
            </a:r>
            <a:r>
              <a:rPr lang="en-US" b="1" dirty="0"/>
              <a:t>SUPPOSED REAL ESTATE' APPRECIATION</a:t>
            </a:r>
          </a:p>
          <a:p>
            <a:endParaRPr lang="en-US" dirty="0"/>
          </a:p>
          <a:p>
            <a:r>
              <a:rPr lang="en-US" dirty="0"/>
              <a:t>t</a:t>
            </a:r>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QUICK COMMENT about the sample of our data</a:t>
            </a:r>
          </a:p>
          <a:p>
            <a:r>
              <a:rPr lang="en-US" dirty="0"/>
              <a:t>The prediction model was built on a sample with a slightly skewed normal distribution followed by a process to remove outliers and other distortions</a:t>
            </a:r>
            <a:endParaRPr lang="en-US" b="0"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4060721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Removing outliers and applying transformations in our target (sale price).</a:t>
            </a:r>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1612791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not observe which variables are strongly related to the target of our model. Some of them are inversely proportional like building age</a:t>
            </a:r>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1888036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other relationships with the target, we could observe that the garage area interferes much more with the target than the lot area and we could still observe in more detail the inverse relationship of the age of the property on the target</a:t>
            </a:r>
          </a:p>
        </p:txBody>
      </p:sp>
      <p:sp>
        <p:nvSpPr>
          <p:cNvPr id="4" name="Slide Number Placeholder 3"/>
          <p:cNvSpPr>
            <a:spLocks noGrp="1"/>
          </p:cNvSpPr>
          <p:nvPr>
            <p:ph type="sldNum" sz="quarter" idx="5"/>
          </p:nvPr>
        </p:nvSpPr>
        <p:spPr/>
        <p:txBody>
          <a:bodyPr/>
          <a:lstStyle/>
          <a:p>
            <a:fld id="{6B83F1C3-4FA3-4491-97F4-43CA9C8BDFDF}" type="slidenum">
              <a:rPr lang="en-US" smtClean="0"/>
              <a:t>5</a:t>
            </a:fld>
            <a:endParaRPr lang="en-US" dirty="0"/>
          </a:p>
        </p:txBody>
      </p:sp>
    </p:spTree>
    <p:extLst>
      <p:ext uri="{BB962C8B-B14F-4D97-AF65-F5344CB8AC3E}">
        <p14:creationId xmlns:p14="http://schemas.microsoft.com/office/powerpoint/2010/main" val="1415416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Visualizing the sample with these boxplots, we were able to observe which neighborhoods had the most valued properties like </a:t>
            </a:r>
            <a:r>
              <a:rPr lang="en-US" b="0" i="0" dirty="0" err="1">
                <a:solidFill>
                  <a:srgbClr val="000000"/>
                </a:solidFill>
                <a:effectLst/>
                <a:latin typeface="Menlo" panose="020B0609030804020204" pitchFamily="49" charset="0"/>
              </a:rPr>
              <a:t>Somerst</a:t>
            </a:r>
            <a:r>
              <a:rPr lang="en-US" b="0" i="0" dirty="0">
                <a:solidFill>
                  <a:srgbClr val="000000"/>
                </a:solidFill>
                <a:effectLst/>
                <a:latin typeface="Menlo" panose="020B0609030804020204" pitchFamily="49" charset="0"/>
              </a:rPr>
              <a:t>, </a:t>
            </a:r>
            <a:r>
              <a:rPr lang="en-US" b="0" i="0" dirty="0" err="1">
                <a:solidFill>
                  <a:srgbClr val="000000"/>
                </a:solidFill>
                <a:effectLst/>
                <a:latin typeface="Menlo" panose="020B0609030804020204" pitchFamily="49" charset="0"/>
              </a:rPr>
              <a:t>NridgHt</a:t>
            </a:r>
            <a:r>
              <a:rPr lang="en-US" b="0" i="0" dirty="0">
                <a:solidFill>
                  <a:srgbClr val="000000"/>
                </a:solidFill>
                <a:effectLst/>
                <a:latin typeface="Menlo" panose="020B0609030804020204" pitchFamily="49" charset="0"/>
              </a:rPr>
              <a:t>, </a:t>
            </a:r>
            <a:r>
              <a:rPr lang="en-US" b="0" i="0" dirty="0" err="1">
                <a:solidFill>
                  <a:srgbClr val="000000"/>
                </a:solidFill>
                <a:effectLst/>
                <a:latin typeface="Menlo" panose="020B0609030804020204" pitchFamily="49" charset="0"/>
              </a:rPr>
              <a:t>NoRidge</a:t>
            </a:r>
            <a:r>
              <a:rPr lang="en-US" b="0" i="0" dirty="0">
                <a:solidFill>
                  <a:srgbClr val="000000"/>
                </a:solidFill>
                <a:effectLst/>
                <a:latin typeface="Menlo" panose="020B0609030804020204" pitchFamily="49" charset="0"/>
              </a:rPr>
              <a:t> and </a:t>
            </a:r>
            <a:r>
              <a:rPr lang="en-US" b="0" i="0" dirty="0" err="1">
                <a:solidFill>
                  <a:srgbClr val="000000"/>
                </a:solidFill>
                <a:effectLst/>
                <a:latin typeface="Menlo" panose="020B0609030804020204" pitchFamily="49" charset="0"/>
              </a:rPr>
              <a:t>Crawfor</a:t>
            </a:r>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6</a:t>
            </a:fld>
            <a:endParaRPr lang="en-US" dirty="0"/>
          </a:p>
        </p:txBody>
      </p:sp>
    </p:spTree>
    <p:extLst>
      <p:ext uri="{BB962C8B-B14F-4D97-AF65-F5344CB8AC3E}">
        <p14:creationId xmlns:p14="http://schemas.microsoft.com/office/powerpoint/2010/main" val="1721443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 The metric used to evaluate the performance of this model will be the R2 score, which seeks to reduce the distances between the real value of sales prices and those predicted by the model.</a:t>
            </a:r>
          </a:p>
          <a:p>
            <a:r>
              <a:rPr lang="en-US" b="0" dirty="0">
                <a:solidFill>
                  <a:srgbClr val="000000"/>
                </a:solidFill>
                <a:effectLst/>
                <a:latin typeface="Menlo" panose="020B0609030804020204" pitchFamily="49" charset="0"/>
              </a:rPr>
              <a:t>85.98% of the variance/variability of our y (price sale), </a:t>
            </a:r>
          </a:p>
          <a:p>
            <a:r>
              <a:rPr lang="en-US" b="0" dirty="0">
                <a:solidFill>
                  <a:srgbClr val="000000"/>
                </a:solidFill>
                <a:effectLst/>
                <a:latin typeface="Menlo" panose="020B0609030804020204" pitchFamily="49" charset="0"/>
              </a:rPr>
              <a:t>is explained by the features in our model.</a:t>
            </a:r>
          </a:p>
          <a:p>
            <a:pP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7</a:t>
            </a:fld>
            <a:endParaRPr lang="en-US" dirty="0"/>
          </a:p>
        </p:txBody>
      </p:sp>
    </p:spTree>
    <p:extLst>
      <p:ext uri="{BB962C8B-B14F-4D97-AF65-F5344CB8AC3E}">
        <p14:creationId xmlns:p14="http://schemas.microsoft.com/office/powerpoint/2010/main" val="1290757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After analyzing the data, we can see that some variables are more important than others in determining the value of real estate prices. For example, the general condition of the property carries more weight than adding a few feet to the size of the property.</a:t>
            </a:r>
          </a:p>
          <a:p>
            <a:endParaRPr lang="en-US" dirty="0"/>
          </a:p>
          <a:p>
            <a:r>
              <a:rPr lang="en-US" dirty="0"/>
              <a:t>In the end, we were able to conclude that not all areas have equal weights, for example, if you want to add value to the property, it will be more efficient to include one more bathroom than a parking space.</a:t>
            </a:r>
          </a:p>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8</a:t>
            </a:fld>
            <a:endParaRPr lang="en-US" dirty="0"/>
          </a:p>
        </p:txBody>
      </p:sp>
    </p:spTree>
    <p:extLst>
      <p:ext uri="{BB962C8B-B14F-4D97-AF65-F5344CB8AC3E}">
        <p14:creationId xmlns:p14="http://schemas.microsoft.com/office/powerpoint/2010/main" val="1270344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analyzing the data we were able to observe that California students are mostly admitted to institutions through the SAT test.</a:t>
            </a:r>
          </a:p>
          <a:p>
            <a:endParaRPr lang="en-US" dirty="0"/>
          </a:p>
          <a:p>
            <a:r>
              <a:rPr lang="en-US" dirty="0"/>
              <a:t>Another conclusion we can consider is that states with a higher number of admissions, the discrepancy between the two tests is more accentuated</a:t>
            </a:r>
          </a:p>
          <a:p>
            <a:endParaRPr lang="en-US" dirty="0"/>
          </a:p>
          <a:p>
            <a:r>
              <a:rPr lang="en-US" dirty="0"/>
              <a:t>So if you are not sure which test to choose, choose SAT test and </a:t>
            </a:r>
          </a:p>
          <a:p>
            <a:r>
              <a:rPr lang="en-US" dirty="0"/>
              <a:t>try to apply in any County with more number of admissions</a:t>
            </a:r>
          </a:p>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9</a:t>
            </a:fld>
            <a:endParaRPr lang="en-US" dirty="0"/>
          </a:p>
        </p:txBody>
      </p:sp>
    </p:spTree>
    <p:extLst>
      <p:ext uri="{BB962C8B-B14F-4D97-AF65-F5344CB8AC3E}">
        <p14:creationId xmlns:p14="http://schemas.microsoft.com/office/powerpoint/2010/main" val="2483677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3865904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17653958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420456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344024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32903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4113095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561878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978504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056459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811664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758857287"/>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3578267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2810963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469313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2637610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5077479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457607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0036247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7311134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34001900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149909363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984293586"/>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47367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2610650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7624949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9068537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1251676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67403096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6929581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100328525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4609577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0821504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885295194"/>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458754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03057624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80635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48707069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theme" Target="../theme/theme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9/19/22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 id="2147483744" r:id="rId6"/>
    <p:sldLayoutId id="2147483745" r:id="rId7"/>
    <p:sldLayoutId id="2147483746" r:id="rId8"/>
    <p:sldLayoutId id="2147483747" r:id="rId9"/>
    <p:sldLayoutId id="2147483786" r:id="rId10"/>
    <p:sldLayoutId id="2147483787" r:id="rId11"/>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9/19/22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 id="2147483732" r:id="rId3"/>
    <p:sldLayoutId id="2147483734" r:id="rId4"/>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9/19/22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 id="2147483737" r:id="rId3"/>
    <p:sldLayoutId id="2147483738" r:id="rId4"/>
    <p:sldLayoutId id="2147483739" r:id="rId5"/>
    <p:sldLayoutId id="2147483740" r:id="rId6"/>
    <p:sldLayoutId id="2147483741" r:id="rId7"/>
    <p:sldLayoutId id="2147483742" r:id="rId8"/>
    <p:sldLayoutId id="2147483743" r:id="rId9"/>
    <p:sldLayoutId id="2147483782" r:id="rId10"/>
    <p:sldLayoutId id="2147483783" r:id="rId11"/>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9/19/22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6.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8.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4794"/>
          </a:schemeClr>
        </a:soli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grayscl/>
            <a:extLst>
              <a:ext uri="{BEBA8EAE-BF5A-486C-A8C5-ECC9F3942E4B}">
                <a14:imgProps xmlns:a14="http://schemas.microsoft.com/office/drawing/2010/main">
                  <a14:imgLayer r:embed="rId4">
                    <a14:imgEffect>
                      <a14:colorTemperature colorTemp="5900"/>
                    </a14:imgEffect>
                    <a14:imgEffect>
                      <a14:saturation sat="33000"/>
                    </a14:imgEffect>
                    <a14:imgEffect>
                      <a14:brightnessContrast bright="40000" contrast="20000"/>
                    </a14:imgEffect>
                  </a14:imgLayer>
                </a14:imgProps>
              </a:ext>
            </a:extLst>
          </a:blip>
          <a:srcRect t="18" b="18"/>
          <a:stretch/>
        </p:blipFill>
        <p:spPr>
          <a:solidFill>
            <a:schemeClr val="tx1">
              <a:lumMod val="65000"/>
              <a:lumOff val="35000"/>
            </a:schemeClr>
          </a:solidFill>
          <a:effectLst>
            <a:softEdge rad="0"/>
          </a:effectLst>
        </p:spPr>
      </p:pic>
      <p:sp>
        <p:nvSpPr>
          <p:cNvPr id="6" name="Text Placeholder 5">
            <a:extLst>
              <a:ext uri="{FF2B5EF4-FFF2-40B4-BE49-F238E27FC236}">
                <a16:creationId xmlns:a16="http://schemas.microsoft.com/office/drawing/2014/main" id="{0C8A1EFB-D57D-749F-1D87-76C2BB9C270B}"/>
              </a:ext>
            </a:extLst>
          </p:cNvPr>
          <p:cNvSpPr txBox="1">
            <a:spLocks/>
          </p:cNvSpPr>
          <p:nvPr/>
        </p:nvSpPr>
        <p:spPr>
          <a:xfrm>
            <a:off x="1117933" y="3977121"/>
            <a:ext cx="9956133" cy="7279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rgbClr val="000000"/>
                </a:solidFill>
                <a:latin typeface="Menlo" panose="020B0609030804020204" pitchFamily="49" charset="0"/>
              </a:rPr>
              <a:t>Silvia Resende</a:t>
            </a:r>
          </a:p>
          <a:p>
            <a:pPr marL="0" indent="0" algn="ctr">
              <a:buNone/>
            </a:pPr>
            <a:r>
              <a:rPr lang="en-US" sz="1400" dirty="0">
                <a:solidFill>
                  <a:srgbClr val="000000"/>
                </a:solidFill>
                <a:latin typeface="Menlo" panose="020B0609030804020204" pitchFamily="49" charset="0"/>
              </a:rPr>
              <a:t>Set 2022</a:t>
            </a:r>
            <a:endParaRPr lang="en-US" sz="1400" dirty="0"/>
          </a:p>
        </p:txBody>
      </p:sp>
      <p:pic>
        <p:nvPicPr>
          <p:cNvPr id="3" name="Picture 2">
            <a:extLst>
              <a:ext uri="{FF2B5EF4-FFF2-40B4-BE49-F238E27FC236}">
                <a16:creationId xmlns:a16="http://schemas.microsoft.com/office/drawing/2014/main" id="{9A1FDACB-B570-EFED-E040-07AF66484DB7}"/>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604342" y="492295"/>
            <a:ext cx="7443088" cy="5873409"/>
          </a:xfrm>
          <a:prstGeom prst="rect">
            <a:avLst/>
          </a:prstGeo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3161722" y="2202534"/>
            <a:ext cx="5868554" cy="1832429"/>
          </a:xfrm>
        </p:spPr>
        <p:txBody>
          <a:bodyPr anchor="t" anchorCtr="0">
            <a:normAutofit fontScale="90000"/>
          </a:bodyPr>
          <a:lstStyle/>
          <a:p>
            <a:r>
              <a:rPr lang="en-US" b="1" dirty="0">
                <a:solidFill>
                  <a:schemeClr val="tx1"/>
                </a:solidFill>
              </a:rPr>
              <a:t>PROJECT #2</a:t>
            </a:r>
            <a:br>
              <a:rPr lang="en-US" dirty="0">
                <a:solidFill>
                  <a:schemeClr val="tx1"/>
                </a:solidFill>
              </a:rPr>
            </a:br>
            <a:r>
              <a:rPr lang="en-US" b="1" dirty="0">
                <a:solidFill>
                  <a:schemeClr val="tx1"/>
                </a:solidFill>
              </a:rPr>
              <a:t>Ames Housing Data </a:t>
            </a:r>
            <a:br>
              <a:rPr lang="en-US" b="0" dirty="0">
                <a:solidFill>
                  <a:srgbClr val="000000"/>
                </a:solidFill>
                <a:effectLst/>
                <a:latin typeface="Menlo" panose="020B0609030804020204" pitchFamily="49" charset="0"/>
              </a:rPr>
            </a:br>
            <a:r>
              <a:rPr lang="en-US" b="1" dirty="0">
                <a:solidFill>
                  <a:schemeClr val="tx1"/>
                </a:solidFill>
              </a:rPr>
              <a:t>  </a:t>
            </a:r>
            <a:br>
              <a:rPr lang="en-US" b="1" dirty="0"/>
            </a:br>
            <a:endParaRPr lang="en-US" dirty="0"/>
          </a:p>
        </p:txBody>
      </p:sp>
    </p:spTree>
    <p:extLst>
      <p:ext uri="{BB962C8B-B14F-4D97-AF65-F5344CB8AC3E}">
        <p14:creationId xmlns:p14="http://schemas.microsoft.com/office/powerpoint/2010/main" val="15583151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Placeholder 7" descr="Abstract image of curvy lines">
            <a:extLst>
              <a:ext uri="{FF2B5EF4-FFF2-40B4-BE49-F238E27FC236}">
                <a16:creationId xmlns:a16="http://schemas.microsoft.com/office/drawing/2014/main" id="{24A48AC8-63E4-7650-0B9C-96499D3FA896}"/>
              </a:ext>
            </a:extLst>
          </p:cNvPr>
          <p:cNvPicPr>
            <a:picLocks noGrp="1" noChangeAspect="1"/>
          </p:cNvPicPr>
          <p:nvPr>
            <p:ph type="pic" sz="quarter" idx="13"/>
          </p:nvPr>
        </p:nvPicPr>
        <p:blipFill>
          <a:blip r:embed="rId3">
            <a:grayscl/>
            <a:extLst>
              <a:ext uri="{BEBA8EAE-BF5A-486C-A8C5-ECC9F3942E4B}">
                <a14:imgProps xmlns:a14="http://schemas.microsoft.com/office/drawing/2010/main">
                  <a14:imgLayer r:embed="rId4">
                    <a14:imgEffect>
                      <a14:colorTemperature colorTemp="5900"/>
                    </a14:imgEffect>
                    <a14:imgEffect>
                      <a14:saturation sat="33000"/>
                    </a14:imgEffect>
                    <a14:imgEffect>
                      <a14:brightnessContrast bright="40000" contrast="20000"/>
                    </a14:imgEffect>
                  </a14:imgLayer>
                </a14:imgProps>
              </a:ext>
            </a:extLst>
          </a:blip>
          <a:srcRect t="18" b="18"/>
          <a:stretch/>
        </p:blipFill>
        <p:spPr>
          <a:xfrm>
            <a:off x="0" y="0"/>
            <a:ext cx="12192000" cy="6858000"/>
          </a:xfrm>
          <a:solidFill>
            <a:schemeClr val="tx1">
              <a:lumMod val="65000"/>
              <a:lumOff val="35000"/>
            </a:schemeClr>
          </a:solidFill>
          <a:effectLst>
            <a:softEdge rad="0"/>
          </a:effectLst>
        </p:spPr>
      </p:pic>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2893966" y="501614"/>
            <a:ext cx="6404067" cy="1179576"/>
          </a:xfrm>
        </p:spPr>
        <p:txBody>
          <a:bodyPr anchor="t" anchorCtr="0">
            <a:normAutofit/>
          </a:bodyPr>
          <a:lstStyle/>
          <a:p>
            <a:pPr algn="ctr"/>
            <a:r>
              <a:rPr lang="en-US" dirty="0"/>
              <a:t>AMES DATA | distribution</a:t>
            </a:r>
          </a:p>
        </p:txBody>
      </p:sp>
      <p:pic>
        <p:nvPicPr>
          <p:cNvPr id="5" name="Picture 4">
            <a:extLst>
              <a:ext uri="{FF2B5EF4-FFF2-40B4-BE49-F238E27FC236}">
                <a16:creationId xmlns:a16="http://schemas.microsoft.com/office/drawing/2014/main" id="{37B6132F-2BBD-09CE-6A60-D69622FE8F10}"/>
              </a:ext>
            </a:extLst>
          </p:cNvPr>
          <p:cNvPicPr>
            <a:picLocks noChangeAspect="1"/>
          </p:cNvPicPr>
          <p:nvPr/>
        </p:nvPicPr>
        <p:blipFill>
          <a:blip r:embed="rId5"/>
          <a:stretch>
            <a:fillRect/>
          </a:stretch>
        </p:blipFill>
        <p:spPr>
          <a:xfrm>
            <a:off x="374939" y="1373499"/>
            <a:ext cx="7422862" cy="5236887"/>
          </a:xfrm>
          <a:prstGeom prst="rect">
            <a:avLst/>
          </a:prstGeom>
        </p:spPr>
      </p:pic>
      <p:sp>
        <p:nvSpPr>
          <p:cNvPr id="8" name="TextBox 7">
            <a:extLst>
              <a:ext uri="{FF2B5EF4-FFF2-40B4-BE49-F238E27FC236}">
                <a16:creationId xmlns:a16="http://schemas.microsoft.com/office/drawing/2014/main" id="{04F57640-B749-9122-F21B-B9AB912CDB5C}"/>
              </a:ext>
            </a:extLst>
          </p:cNvPr>
          <p:cNvSpPr txBox="1"/>
          <p:nvPr/>
        </p:nvSpPr>
        <p:spPr>
          <a:xfrm>
            <a:off x="8006402" y="5000910"/>
            <a:ext cx="3810659" cy="1200329"/>
          </a:xfrm>
          <a:prstGeom prst="rect">
            <a:avLst/>
          </a:prstGeom>
          <a:noFill/>
        </p:spPr>
        <p:txBody>
          <a:bodyPr wrap="none" rtlCol="0">
            <a:spAutoFit/>
          </a:bodyPr>
          <a:lstStyle/>
          <a:p>
            <a:r>
              <a:rPr lang="en-US" b="1" dirty="0">
                <a:solidFill>
                  <a:srgbClr val="000080"/>
                </a:solidFill>
                <a:effectLst/>
                <a:latin typeface="Menlo" panose="020B0609030804020204" pitchFamily="49" charset="0"/>
              </a:rPr>
              <a:t>Sales: </a:t>
            </a:r>
          </a:p>
          <a:p>
            <a:r>
              <a:rPr lang="en-US" b="0" dirty="0">
                <a:solidFill>
                  <a:srgbClr val="000000"/>
                </a:solidFill>
                <a:effectLst/>
                <a:latin typeface="Menlo" panose="020B0609030804020204" pitchFamily="49" charset="0"/>
              </a:rPr>
              <a:t>Histogram of sales </a:t>
            </a:r>
          </a:p>
          <a:p>
            <a:r>
              <a:rPr lang="en-US" b="0" dirty="0">
                <a:solidFill>
                  <a:srgbClr val="000000"/>
                </a:solidFill>
                <a:effectLst/>
                <a:latin typeface="Menlo" panose="020B0609030804020204" pitchFamily="49" charset="0"/>
              </a:rPr>
              <a:t>properties for 2006 - 2010</a:t>
            </a:r>
          </a:p>
          <a:p>
            <a:endParaRPr lang="en-US" dirty="0"/>
          </a:p>
        </p:txBody>
      </p:sp>
    </p:spTree>
    <p:extLst>
      <p:ext uri="{BB962C8B-B14F-4D97-AF65-F5344CB8AC3E}">
        <p14:creationId xmlns:p14="http://schemas.microsoft.com/office/powerpoint/2010/main" val="330966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Placeholder 7" descr="Abstract image of curvy lines">
            <a:extLst>
              <a:ext uri="{FF2B5EF4-FFF2-40B4-BE49-F238E27FC236}">
                <a16:creationId xmlns:a16="http://schemas.microsoft.com/office/drawing/2014/main" id="{816D245B-EFF7-B689-4B82-C71D349D5C4F}"/>
              </a:ext>
            </a:extLst>
          </p:cNvPr>
          <p:cNvPicPr>
            <a:picLocks noGrp="1" noChangeAspect="1"/>
          </p:cNvPicPr>
          <p:nvPr>
            <p:ph type="pic" sz="quarter" idx="13"/>
          </p:nvPr>
        </p:nvPicPr>
        <p:blipFill>
          <a:blip r:embed="rId3">
            <a:grayscl/>
            <a:extLst>
              <a:ext uri="{BEBA8EAE-BF5A-486C-A8C5-ECC9F3942E4B}">
                <a14:imgProps xmlns:a14="http://schemas.microsoft.com/office/drawing/2010/main">
                  <a14:imgLayer r:embed="rId4">
                    <a14:imgEffect>
                      <a14:colorTemperature colorTemp="5900"/>
                    </a14:imgEffect>
                    <a14:imgEffect>
                      <a14:saturation sat="33000"/>
                    </a14:imgEffect>
                    <a14:imgEffect>
                      <a14:brightnessContrast bright="40000" contrast="20000"/>
                    </a14:imgEffect>
                  </a14:imgLayer>
                </a14:imgProps>
              </a:ext>
            </a:extLst>
          </a:blip>
          <a:srcRect t="18" b="18"/>
          <a:stretch/>
        </p:blipFill>
        <p:spPr>
          <a:xfrm>
            <a:off x="-9148" y="0"/>
            <a:ext cx="12192000" cy="6858000"/>
          </a:xfrm>
          <a:solidFill>
            <a:schemeClr val="tx1">
              <a:lumMod val="65000"/>
              <a:lumOff val="35000"/>
            </a:schemeClr>
          </a:solidFill>
          <a:effectLst>
            <a:softEdge rad="0"/>
          </a:effectLst>
        </p:spPr>
      </p:pic>
      <p:sp>
        <p:nvSpPr>
          <p:cNvPr id="7" name="Title 3">
            <a:extLst>
              <a:ext uri="{FF2B5EF4-FFF2-40B4-BE49-F238E27FC236}">
                <a16:creationId xmlns:a16="http://schemas.microsoft.com/office/drawing/2014/main" id="{80F911F2-9C90-84D4-6DBA-9EEB6E7D97BE}"/>
              </a:ext>
            </a:extLst>
          </p:cNvPr>
          <p:cNvSpPr txBox="1">
            <a:spLocks/>
          </p:cNvSpPr>
          <p:nvPr/>
        </p:nvSpPr>
        <p:spPr>
          <a:xfrm>
            <a:off x="1028699" y="512064"/>
            <a:ext cx="10232859" cy="1179576"/>
          </a:xfrm>
          <a:prstGeom prst="rect">
            <a:avLst/>
          </a:prstGeom>
        </p:spPr>
        <p:txBody>
          <a:bodyPr vert="horz" lIns="91440" tIns="45720" rIns="91440" bIns="45720" rtlCol="0" anchor="t"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pPr algn="ctr"/>
            <a:r>
              <a:rPr lang="en-US" dirty="0"/>
              <a:t>AMES DATA | Outliers</a:t>
            </a:r>
          </a:p>
        </p:txBody>
      </p:sp>
      <p:pic>
        <p:nvPicPr>
          <p:cNvPr id="11" name="Picture 10">
            <a:extLst>
              <a:ext uri="{FF2B5EF4-FFF2-40B4-BE49-F238E27FC236}">
                <a16:creationId xmlns:a16="http://schemas.microsoft.com/office/drawing/2014/main" id="{405D3B15-0F78-BB9E-E7B8-6D4D65AC4107}"/>
              </a:ext>
            </a:extLst>
          </p:cNvPr>
          <p:cNvPicPr>
            <a:picLocks noChangeAspect="1"/>
          </p:cNvPicPr>
          <p:nvPr/>
        </p:nvPicPr>
        <p:blipFill>
          <a:blip r:embed="rId5"/>
          <a:stretch>
            <a:fillRect/>
          </a:stretch>
        </p:blipFill>
        <p:spPr>
          <a:xfrm>
            <a:off x="-218698" y="2614970"/>
            <a:ext cx="6105148" cy="3663088"/>
          </a:xfrm>
          <a:prstGeom prst="rect">
            <a:avLst/>
          </a:prstGeom>
        </p:spPr>
      </p:pic>
      <p:pic>
        <p:nvPicPr>
          <p:cNvPr id="15" name="Picture 14">
            <a:extLst>
              <a:ext uri="{FF2B5EF4-FFF2-40B4-BE49-F238E27FC236}">
                <a16:creationId xmlns:a16="http://schemas.microsoft.com/office/drawing/2014/main" id="{FB9EFE7B-6E7B-22D5-1CAF-F73AF69CED08}"/>
              </a:ext>
            </a:extLst>
          </p:cNvPr>
          <p:cNvPicPr>
            <a:picLocks noChangeAspect="1"/>
          </p:cNvPicPr>
          <p:nvPr/>
        </p:nvPicPr>
        <p:blipFill>
          <a:blip r:embed="rId6"/>
          <a:stretch>
            <a:fillRect/>
          </a:stretch>
        </p:blipFill>
        <p:spPr>
          <a:xfrm>
            <a:off x="5772151" y="2614968"/>
            <a:ext cx="6105149" cy="3663090"/>
          </a:xfrm>
          <a:prstGeom prst="rect">
            <a:avLst/>
          </a:prstGeom>
        </p:spPr>
      </p:pic>
      <p:sp>
        <p:nvSpPr>
          <p:cNvPr id="16" name="TextBox 15">
            <a:extLst>
              <a:ext uri="{FF2B5EF4-FFF2-40B4-BE49-F238E27FC236}">
                <a16:creationId xmlns:a16="http://schemas.microsoft.com/office/drawing/2014/main" id="{F1F4040A-50CA-A21B-43DA-3DB0FD6E0D72}"/>
              </a:ext>
            </a:extLst>
          </p:cNvPr>
          <p:cNvSpPr txBox="1"/>
          <p:nvPr/>
        </p:nvSpPr>
        <p:spPr>
          <a:xfrm>
            <a:off x="2237855" y="1691640"/>
            <a:ext cx="7994496" cy="923330"/>
          </a:xfrm>
          <a:prstGeom prst="rect">
            <a:avLst/>
          </a:prstGeom>
          <a:noFill/>
        </p:spPr>
        <p:txBody>
          <a:bodyPr wrap="none" rtlCol="0">
            <a:spAutoFit/>
          </a:bodyPr>
          <a:lstStyle/>
          <a:p>
            <a:r>
              <a:rPr lang="en-US" b="1" dirty="0">
                <a:solidFill>
                  <a:srgbClr val="000080"/>
                </a:solidFill>
                <a:effectLst/>
                <a:latin typeface="Menlo" panose="020B0609030804020204" pitchFamily="49" charset="0"/>
              </a:rPr>
              <a:t>Outliers: </a:t>
            </a:r>
          </a:p>
          <a:p>
            <a:r>
              <a:rPr lang="en-US" b="0" dirty="0">
                <a:solidFill>
                  <a:srgbClr val="000000"/>
                </a:solidFill>
                <a:effectLst/>
                <a:latin typeface="Menlo" panose="020B0609030804020204" pitchFamily="49" charset="0"/>
              </a:rPr>
              <a:t>Behavior of sales’ scatter plot after handling outliers</a:t>
            </a:r>
          </a:p>
          <a:p>
            <a:endParaRPr lang="en-US" dirty="0"/>
          </a:p>
        </p:txBody>
      </p:sp>
    </p:spTree>
    <p:extLst>
      <p:ext uri="{BB962C8B-B14F-4D97-AF65-F5344CB8AC3E}">
        <p14:creationId xmlns:p14="http://schemas.microsoft.com/office/powerpoint/2010/main" val="34242575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Placeholder 7" descr="Abstract image of curvy lines">
            <a:extLst>
              <a:ext uri="{FF2B5EF4-FFF2-40B4-BE49-F238E27FC236}">
                <a16:creationId xmlns:a16="http://schemas.microsoft.com/office/drawing/2014/main" id="{00EE420A-FBF1-D161-78B0-F3022A6C1466}"/>
              </a:ext>
            </a:extLst>
          </p:cNvPr>
          <p:cNvPicPr>
            <a:picLocks noGrp="1" noChangeAspect="1"/>
          </p:cNvPicPr>
          <p:nvPr>
            <p:ph type="pic" sz="quarter" idx="13"/>
          </p:nvPr>
        </p:nvPicPr>
        <p:blipFill>
          <a:blip r:embed="rId3">
            <a:grayscl/>
            <a:extLst>
              <a:ext uri="{BEBA8EAE-BF5A-486C-A8C5-ECC9F3942E4B}">
                <a14:imgProps xmlns:a14="http://schemas.microsoft.com/office/drawing/2010/main">
                  <a14:imgLayer r:embed="rId4">
                    <a14:imgEffect>
                      <a14:colorTemperature colorTemp="5900"/>
                    </a14:imgEffect>
                    <a14:imgEffect>
                      <a14:saturation sat="33000"/>
                    </a14:imgEffect>
                    <a14:imgEffect>
                      <a14:brightnessContrast bright="40000" contrast="20000"/>
                    </a14:imgEffect>
                  </a14:imgLayer>
                </a14:imgProps>
              </a:ext>
            </a:extLst>
          </a:blip>
          <a:srcRect t="18" b="18"/>
          <a:stretch/>
        </p:blipFill>
        <p:spPr>
          <a:xfrm>
            <a:off x="0" y="0"/>
            <a:ext cx="12192000" cy="6858000"/>
          </a:xfrm>
          <a:solidFill>
            <a:schemeClr val="tx1">
              <a:lumMod val="65000"/>
              <a:lumOff val="35000"/>
            </a:schemeClr>
          </a:solidFill>
          <a:effectLst>
            <a:softEdge rad="0"/>
          </a:effectLst>
        </p:spPr>
      </p:pic>
      <p:sp>
        <p:nvSpPr>
          <p:cNvPr id="5" name="Title 3">
            <a:extLst>
              <a:ext uri="{FF2B5EF4-FFF2-40B4-BE49-F238E27FC236}">
                <a16:creationId xmlns:a16="http://schemas.microsoft.com/office/drawing/2014/main" id="{35BF2B14-3EB3-692A-B328-9257A98B74B4}"/>
              </a:ext>
            </a:extLst>
          </p:cNvPr>
          <p:cNvSpPr txBox="1">
            <a:spLocks/>
          </p:cNvSpPr>
          <p:nvPr/>
        </p:nvSpPr>
        <p:spPr>
          <a:xfrm>
            <a:off x="2893966" y="501614"/>
            <a:ext cx="6404067" cy="1179576"/>
          </a:xfrm>
          <a:prstGeom prst="rect">
            <a:avLst/>
          </a:prstGeom>
        </p:spPr>
        <p:txBody>
          <a:bodyPr vert="horz" lIns="91440" tIns="45720" rIns="91440" bIns="45720" rtlCol="0" anchor="t"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pPr algn="ctr"/>
            <a:r>
              <a:rPr lang="en-US" dirty="0"/>
              <a:t>AMES DATA | correlations</a:t>
            </a:r>
          </a:p>
        </p:txBody>
      </p:sp>
      <p:pic>
        <p:nvPicPr>
          <p:cNvPr id="7" name="Picture 6">
            <a:extLst>
              <a:ext uri="{FF2B5EF4-FFF2-40B4-BE49-F238E27FC236}">
                <a16:creationId xmlns:a16="http://schemas.microsoft.com/office/drawing/2014/main" id="{960E8D91-E3AD-93AF-1936-5FA4B21D3D97}"/>
              </a:ext>
            </a:extLst>
          </p:cNvPr>
          <p:cNvPicPr>
            <a:picLocks noChangeAspect="1"/>
          </p:cNvPicPr>
          <p:nvPr/>
        </p:nvPicPr>
        <p:blipFill>
          <a:blip r:embed="rId5"/>
          <a:stretch>
            <a:fillRect/>
          </a:stretch>
        </p:blipFill>
        <p:spPr>
          <a:xfrm>
            <a:off x="2816764" y="2526301"/>
            <a:ext cx="6453214" cy="4302143"/>
          </a:xfrm>
          <a:prstGeom prst="rect">
            <a:avLst/>
          </a:prstGeom>
        </p:spPr>
      </p:pic>
      <p:sp>
        <p:nvSpPr>
          <p:cNvPr id="11" name="TextBox 10">
            <a:extLst>
              <a:ext uri="{FF2B5EF4-FFF2-40B4-BE49-F238E27FC236}">
                <a16:creationId xmlns:a16="http://schemas.microsoft.com/office/drawing/2014/main" id="{F499DDD0-3105-5AD8-0502-31631C7E0253}"/>
              </a:ext>
            </a:extLst>
          </p:cNvPr>
          <p:cNvSpPr txBox="1"/>
          <p:nvPr/>
        </p:nvSpPr>
        <p:spPr>
          <a:xfrm>
            <a:off x="2237855" y="1691640"/>
            <a:ext cx="7297190" cy="646331"/>
          </a:xfrm>
          <a:prstGeom prst="rect">
            <a:avLst/>
          </a:prstGeom>
          <a:noFill/>
        </p:spPr>
        <p:txBody>
          <a:bodyPr wrap="none" rtlCol="0">
            <a:spAutoFit/>
          </a:bodyPr>
          <a:lstStyle/>
          <a:p>
            <a:r>
              <a:rPr lang="en-US" b="0" dirty="0">
                <a:solidFill>
                  <a:srgbClr val="000000"/>
                </a:solidFill>
                <a:effectLst/>
                <a:latin typeface="Menlo" panose="020B0609030804020204" pitchFamily="49" charset="0"/>
              </a:rPr>
              <a:t>Featu</a:t>
            </a:r>
            <a:r>
              <a:rPr lang="en-US" dirty="0">
                <a:solidFill>
                  <a:srgbClr val="000000"/>
                </a:solidFill>
                <a:latin typeface="Menlo" panose="020B0609030804020204" pitchFamily="49" charset="0"/>
              </a:rPr>
              <a:t>res with strong correlation between sale price</a:t>
            </a:r>
            <a:endParaRPr lang="en-US" b="0" dirty="0">
              <a:solidFill>
                <a:srgbClr val="000000"/>
              </a:solidFill>
              <a:effectLst/>
              <a:latin typeface="Menlo" panose="020B0609030804020204" pitchFamily="49" charset="0"/>
            </a:endParaRPr>
          </a:p>
          <a:p>
            <a:endParaRPr lang="en-US" dirty="0"/>
          </a:p>
        </p:txBody>
      </p:sp>
    </p:spTree>
    <p:extLst>
      <p:ext uri="{BB962C8B-B14F-4D97-AF65-F5344CB8AC3E}">
        <p14:creationId xmlns:p14="http://schemas.microsoft.com/office/powerpoint/2010/main" val="2382148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Placeholder 7" descr="Abstract image of curvy lines">
            <a:extLst>
              <a:ext uri="{FF2B5EF4-FFF2-40B4-BE49-F238E27FC236}">
                <a16:creationId xmlns:a16="http://schemas.microsoft.com/office/drawing/2014/main" id="{816D245B-EFF7-B689-4B82-C71D349D5C4F}"/>
              </a:ext>
            </a:extLst>
          </p:cNvPr>
          <p:cNvPicPr>
            <a:picLocks noGrp="1" noChangeAspect="1"/>
          </p:cNvPicPr>
          <p:nvPr>
            <p:ph type="pic" sz="quarter" idx="13"/>
          </p:nvPr>
        </p:nvPicPr>
        <p:blipFill>
          <a:blip r:embed="rId3">
            <a:grayscl/>
            <a:extLst>
              <a:ext uri="{BEBA8EAE-BF5A-486C-A8C5-ECC9F3942E4B}">
                <a14:imgProps xmlns:a14="http://schemas.microsoft.com/office/drawing/2010/main">
                  <a14:imgLayer r:embed="rId4">
                    <a14:imgEffect>
                      <a14:colorTemperature colorTemp="5900"/>
                    </a14:imgEffect>
                    <a14:imgEffect>
                      <a14:saturation sat="33000"/>
                    </a14:imgEffect>
                    <a14:imgEffect>
                      <a14:brightnessContrast bright="40000" contrast="20000"/>
                    </a14:imgEffect>
                  </a14:imgLayer>
                </a14:imgProps>
              </a:ext>
            </a:extLst>
          </a:blip>
          <a:srcRect t="18" b="18"/>
          <a:stretch/>
        </p:blipFill>
        <p:spPr>
          <a:xfrm>
            <a:off x="0" y="0"/>
            <a:ext cx="12192000" cy="6858000"/>
          </a:xfrm>
          <a:solidFill>
            <a:schemeClr val="tx1">
              <a:lumMod val="65000"/>
              <a:lumOff val="35000"/>
            </a:schemeClr>
          </a:solidFill>
          <a:effectLst>
            <a:softEdge rad="0"/>
          </a:effectLst>
        </p:spPr>
      </p:pic>
      <p:sp>
        <p:nvSpPr>
          <p:cNvPr id="7" name="Title 3">
            <a:extLst>
              <a:ext uri="{FF2B5EF4-FFF2-40B4-BE49-F238E27FC236}">
                <a16:creationId xmlns:a16="http://schemas.microsoft.com/office/drawing/2014/main" id="{80F911F2-9C90-84D4-6DBA-9EEB6E7D97BE}"/>
              </a:ext>
            </a:extLst>
          </p:cNvPr>
          <p:cNvSpPr txBox="1">
            <a:spLocks/>
          </p:cNvSpPr>
          <p:nvPr/>
        </p:nvSpPr>
        <p:spPr>
          <a:xfrm>
            <a:off x="1028699" y="512064"/>
            <a:ext cx="10232859" cy="1179576"/>
          </a:xfrm>
          <a:prstGeom prst="rect">
            <a:avLst/>
          </a:prstGeom>
        </p:spPr>
        <p:txBody>
          <a:bodyPr vert="horz" lIns="91440" tIns="45720" rIns="91440" bIns="45720" rtlCol="0" anchor="t"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pPr algn="ctr"/>
            <a:r>
              <a:rPr lang="en-US" dirty="0"/>
              <a:t>AMES DATA | correlations</a:t>
            </a:r>
          </a:p>
        </p:txBody>
      </p:sp>
      <p:pic>
        <p:nvPicPr>
          <p:cNvPr id="4" name="Picture 3">
            <a:extLst>
              <a:ext uri="{FF2B5EF4-FFF2-40B4-BE49-F238E27FC236}">
                <a16:creationId xmlns:a16="http://schemas.microsoft.com/office/drawing/2014/main" id="{3553FF12-6EFC-809F-1715-E269952D9ABC}"/>
              </a:ext>
            </a:extLst>
          </p:cNvPr>
          <p:cNvPicPr>
            <a:picLocks noChangeAspect="1"/>
          </p:cNvPicPr>
          <p:nvPr/>
        </p:nvPicPr>
        <p:blipFill>
          <a:blip r:embed="rId5"/>
          <a:stretch>
            <a:fillRect/>
          </a:stretch>
        </p:blipFill>
        <p:spPr>
          <a:xfrm>
            <a:off x="171450" y="3131820"/>
            <a:ext cx="11430000" cy="2286000"/>
          </a:xfrm>
          <a:prstGeom prst="rect">
            <a:avLst/>
          </a:prstGeom>
        </p:spPr>
      </p:pic>
      <p:sp>
        <p:nvSpPr>
          <p:cNvPr id="9" name="TextBox 8">
            <a:extLst>
              <a:ext uri="{FF2B5EF4-FFF2-40B4-BE49-F238E27FC236}">
                <a16:creationId xmlns:a16="http://schemas.microsoft.com/office/drawing/2014/main" id="{E36E3196-61A2-9522-E7C7-472D35E15C9C}"/>
              </a:ext>
            </a:extLst>
          </p:cNvPr>
          <p:cNvSpPr txBox="1"/>
          <p:nvPr/>
        </p:nvSpPr>
        <p:spPr>
          <a:xfrm>
            <a:off x="2237855" y="1691640"/>
            <a:ext cx="7297190" cy="646331"/>
          </a:xfrm>
          <a:prstGeom prst="rect">
            <a:avLst/>
          </a:prstGeom>
          <a:noFill/>
        </p:spPr>
        <p:txBody>
          <a:bodyPr wrap="none" rtlCol="0">
            <a:spAutoFit/>
          </a:bodyPr>
          <a:lstStyle/>
          <a:p>
            <a:r>
              <a:rPr lang="en-US" b="0" dirty="0">
                <a:solidFill>
                  <a:srgbClr val="000000"/>
                </a:solidFill>
                <a:effectLst/>
                <a:latin typeface="Menlo" panose="020B0609030804020204" pitchFamily="49" charset="0"/>
              </a:rPr>
              <a:t>Featu</a:t>
            </a:r>
            <a:r>
              <a:rPr lang="en-US" dirty="0">
                <a:solidFill>
                  <a:srgbClr val="000000"/>
                </a:solidFill>
                <a:latin typeface="Menlo" panose="020B0609030804020204" pitchFamily="49" charset="0"/>
              </a:rPr>
              <a:t>res with strong correlation between sale price</a:t>
            </a:r>
            <a:endParaRPr lang="en-US" b="0" dirty="0">
              <a:solidFill>
                <a:srgbClr val="000000"/>
              </a:solidFill>
              <a:effectLst/>
              <a:latin typeface="Menlo" panose="020B0609030804020204" pitchFamily="49" charset="0"/>
            </a:endParaRPr>
          </a:p>
          <a:p>
            <a:endParaRPr lang="en-US" dirty="0"/>
          </a:p>
        </p:txBody>
      </p:sp>
    </p:spTree>
    <p:extLst>
      <p:ext uri="{BB962C8B-B14F-4D97-AF65-F5344CB8AC3E}">
        <p14:creationId xmlns:p14="http://schemas.microsoft.com/office/powerpoint/2010/main" val="13828765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Placeholder 7" descr="Abstract image of curvy lines">
            <a:extLst>
              <a:ext uri="{FF2B5EF4-FFF2-40B4-BE49-F238E27FC236}">
                <a16:creationId xmlns:a16="http://schemas.microsoft.com/office/drawing/2014/main" id="{816D245B-EFF7-B689-4B82-C71D349D5C4F}"/>
              </a:ext>
            </a:extLst>
          </p:cNvPr>
          <p:cNvPicPr>
            <a:picLocks noGrp="1" noChangeAspect="1"/>
          </p:cNvPicPr>
          <p:nvPr>
            <p:ph type="pic" sz="quarter" idx="13"/>
          </p:nvPr>
        </p:nvPicPr>
        <p:blipFill>
          <a:blip r:embed="rId3">
            <a:grayscl/>
            <a:extLst>
              <a:ext uri="{BEBA8EAE-BF5A-486C-A8C5-ECC9F3942E4B}">
                <a14:imgProps xmlns:a14="http://schemas.microsoft.com/office/drawing/2010/main">
                  <a14:imgLayer r:embed="rId4">
                    <a14:imgEffect>
                      <a14:colorTemperature colorTemp="5900"/>
                    </a14:imgEffect>
                    <a14:imgEffect>
                      <a14:saturation sat="33000"/>
                    </a14:imgEffect>
                    <a14:imgEffect>
                      <a14:brightnessContrast bright="40000" contrast="20000"/>
                    </a14:imgEffect>
                  </a14:imgLayer>
                </a14:imgProps>
              </a:ext>
            </a:extLst>
          </a:blip>
          <a:srcRect t="18" b="18"/>
          <a:stretch/>
        </p:blipFill>
        <p:spPr>
          <a:xfrm>
            <a:off x="0" y="0"/>
            <a:ext cx="12192000" cy="6858000"/>
          </a:xfrm>
          <a:solidFill>
            <a:schemeClr val="tx1">
              <a:lumMod val="65000"/>
              <a:lumOff val="35000"/>
            </a:schemeClr>
          </a:solidFill>
          <a:effectLst>
            <a:softEdge rad="0"/>
          </a:effectLst>
        </p:spPr>
      </p:pic>
      <p:sp>
        <p:nvSpPr>
          <p:cNvPr id="7" name="Title 3">
            <a:extLst>
              <a:ext uri="{FF2B5EF4-FFF2-40B4-BE49-F238E27FC236}">
                <a16:creationId xmlns:a16="http://schemas.microsoft.com/office/drawing/2014/main" id="{80F911F2-9C90-84D4-6DBA-9EEB6E7D97BE}"/>
              </a:ext>
            </a:extLst>
          </p:cNvPr>
          <p:cNvSpPr txBox="1">
            <a:spLocks/>
          </p:cNvSpPr>
          <p:nvPr/>
        </p:nvSpPr>
        <p:spPr>
          <a:xfrm>
            <a:off x="1028699" y="512064"/>
            <a:ext cx="10232859" cy="1179576"/>
          </a:xfrm>
          <a:prstGeom prst="rect">
            <a:avLst/>
          </a:prstGeom>
        </p:spPr>
        <p:txBody>
          <a:bodyPr vert="horz" lIns="91440" tIns="45720" rIns="91440" bIns="45720" rtlCol="0" anchor="t"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pPr algn="ctr"/>
            <a:r>
              <a:rPr lang="en-US" dirty="0"/>
              <a:t>AMES DATA | categorical</a:t>
            </a:r>
          </a:p>
        </p:txBody>
      </p:sp>
      <p:pic>
        <p:nvPicPr>
          <p:cNvPr id="8" name="Picture 7">
            <a:extLst>
              <a:ext uri="{FF2B5EF4-FFF2-40B4-BE49-F238E27FC236}">
                <a16:creationId xmlns:a16="http://schemas.microsoft.com/office/drawing/2014/main" id="{149E1C08-0041-7643-73C0-0E69AFD412D5}"/>
              </a:ext>
            </a:extLst>
          </p:cNvPr>
          <p:cNvPicPr>
            <a:picLocks noChangeAspect="1"/>
          </p:cNvPicPr>
          <p:nvPr/>
        </p:nvPicPr>
        <p:blipFill>
          <a:blip r:embed="rId5"/>
          <a:stretch>
            <a:fillRect/>
          </a:stretch>
        </p:blipFill>
        <p:spPr>
          <a:xfrm>
            <a:off x="842832" y="2203704"/>
            <a:ext cx="7643921" cy="4367954"/>
          </a:xfrm>
          <a:prstGeom prst="rect">
            <a:avLst/>
          </a:prstGeom>
        </p:spPr>
      </p:pic>
      <p:sp>
        <p:nvSpPr>
          <p:cNvPr id="9" name="TextBox 8">
            <a:extLst>
              <a:ext uri="{FF2B5EF4-FFF2-40B4-BE49-F238E27FC236}">
                <a16:creationId xmlns:a16="http://schemas.microsoft.com/office/drawing/2014/main" id="{12E51291-760F-5C8D-55EC-633CE2856D0E}"/>
              </a:ext>
            </a:extLst>
          </p:cNvPr>
          <p:cNvSpPr txBox="1"/>
          <p:nvPr/>
        </p:nvSpPr>
        <p:spPr>
          <a:xfrm>
            <a:off x="3500488" y="1599511"/>
            <a:ext cx="5484194" cy="369332"/>
          </a:xfrm>
          <a:prstGeom prst="rect">
            <a:avLst/>
          </a:prstGeom>
          <a:noFill/>
        </p:spPr>
        <p:txBody>
          <a:bodyPr wrap="none" rtlCol="0">
            <a:spAutoFit/>
          </a:bodyPr>
          <a:lstStyle/>
          <a:p>
            <a:r>
              <a:rPr lang="en-US" b="0" dirty="0">
                <a:solidFill>
                  <a:srgbClr val="000000"/>
                </a:solidFill>
                <a:effectLst/>
                <a:latin typeface="Menlo" panose="020B0609030804020204" pitchFamily="49" charset="0"/>
              </a:rPr>
              <a:t>Ames’ neighborhoods sales in box plots</a:t>
            </a:r>
            <a:endParaRPr lang="en-US" dirty="0"/>
          </a:p>
        </p:txBody>
      </p:sp>
      <p:sp>
        <p:nvSpPr>
          <p:cNvPr id="10" name="TextBox 9">
            <a:extLst>
              <a:ext uri="{FF2B5EF4-FFF2-40B4-BE49-F238E27FC236}">
                <a16:creationId xmlns:a16="http://schemas.microsoft.com/office/drawing/2014/main" id="{DEA1EAE5-83F9-745A-AC3C-5E3762938D62}"/>
              </a:ext>
            </a:extLst>
          </p:cNvPr>
          <p:cNvSpPr txBox="1"/>
          <p:nvPr/>
        </p:nvSpPr>
        <p:spPr>
          <a:xfrm>
            <a:off x="8915407" y="4658324"/>
            <a:ext cx="2973891" cy="1200329"/>
          </a:xfrm>
          <a:prstGeom prst="rect">
            <a:avLst/>
          </a:prstGeom>
          <a:noFill/>
        </p:spPr>
        <p:txBody>
          <a:bodyPr wrap="none" rtlCol="0">
            <a:spAutoFit/>
          </a:bodyPr>
          <a:lstStyle/>
          <a:p>
            <a:r>
              <a:rPr lang="en-US" dirty="0">
                <a:solidFill>
                  <a:srgbClr val="000000"/>
                </a:solidFill>
                <a:latin typeface="Menlo" panose="020B0609030804020204" pitchFamily="49" charset="0"/>
              </a:rPr>
              <a:t>N</a:t>
            </a:r>
            <a:r>
              <a:rPr lang="en-US" b="0" i="0" dirty="0">
                <a:solidFill>
                  <a:srgbClr val="000000"/>
                </a:solidFill>
                <a:effectLst/>
                <a:latin typeface="Menlo" panose="020B0609030804020204" pitchFamily="49" charset="0"/>
              </a:rPr>
              <a:t>eighborhood </a:t>
            </a:r>
            <a:r>
              <a:rPr lang="en-US" b="0" i="0" dirty="0" err="1">
                <a:solidFill>
                  <a:srgbClr val="000000"/>
                </a:solidFill>
                <a:effectLst/>
                <a:latin typeface="Menlo" panose="020B0609030804020204" pitchFamily="49" charset="0"/>
              </a:rPr>
              <a:t>Somerst</a:t>
            </a:r>
            <a:endParaRPr lang="en-US" b="0" i="0" dirty="0">
              <a:solidFill>
                <a:srgbClr val="000000"/>
              </a:solidFill>
              <a:effectLst/>
              <a:latin typeface="Menlo" panose="020B0609030804020204" pitchFamily="49" charset="0"/>
            </a:endParaRPr>
          </a:p>
          <a:p>
            <a:r>
              <a:rPr lang="en-US" b="0" i="0" dirty="0">
                <a:solidFill>
                  <a:srgbClr val="000000"/>
                </a:solidFill>
                <a:effectLst/>
                <a:latin typeface="Menlo" panose="020B0609030804020204" pitchFamily="49" charset="0"/>
              </a:rPr>
              <a:t>Neighborhood </a:t>
            </a:r>
            <a:r>
              <a:rPr lang="en-US" b="0" i="0" dirty="0" err="1">
                <a:solidFill>
                  <a:srgbClr val="000000"/>
                </a:solidFill>
                <a:effectLst/>
                <a:latin typeface="Menlo" panose="020B0609030804020204" pitchFamily="49" charset="0"/>
              </a:rPr>
              <a:t>NridgHt</a:t>
            </a:r>
            <a:endParaRPr lang="en-US" b="0" i="0" dirty="0">
              <a:solidFill>
                <a:srgbClr val="000000"/>
              </a:solidFill>
              <a:effectLst/>
              <a:latin typeface="Menlo" panose="020B0609030804020204" pitchFamily="49" charset="0"/>
            </a:endParaRPr>
          </a:p>
          <a:p>
            <a:r>
              <a:rPr lang="en-US" b="0" i="0" dirty="0">
                <a:solidFill>
                  <a:srgbClr val="000000"/>
                </a:solidFill>
                <a:effectLst/>
                <a:latin typeface="Menlo" panose="020B0609030804020204" pitchFamily="49" charset="0"/>
              </a:rPr>
              <a:t>Neighborhood </a:t>
            </a:r>
            <a:r>
              <a:rPr lang="en-US" b="0" i="0" dirty="0" err="1">
                <a:solidFill>
                  <a:srgbClr val="000000"/>
                </a:solidFill>
                <a:effectLst/>
                <a:latin typeface="Menlo" panose="020B0609030804020204" pitchFamily="49" charset="0"/>
              </a:rPr>
              <a:t>NoRidge</a:t>
            </a:r>
            <a:endParaRPr lang="en-US" b="0" i="0" dirty="0">
              <a:solidFill>
                <a:srgbClr val="000000"/>
              </a:solidFill>
              <a:effectLst/>
              <a:latin typeface="Menlo" panose="020B0609030804020204" pitchFamily="49" charset="0"/>
            </a:endParaRPr>
          </a:p>
          <a:p>
            <a:r>
              <a:rPr lang="en-US" b="0" i="0" dirty="0">
                <a:solidFill>
                  <a:srgbClr val="000000"/>
                </a:solidFill>
                <a:effectLst/>
                <a:latin typeface="Menlo" panose="020B0609030804020204" pitchFamily="49" charset="0"/>
              </a:rPr>
              <a:t>Neighborhood </a:t>
            </a:r>
            <a:r>
              <a:rPr lang="en-US" b="0" i="0" dirty="0" err="1">
                <a:solidFill>
                  <a:srgbClr val="000000"/>
                </a:solidFill>
                <a:effectLst/>
                <a:latin typeface="Menlo" panose="020B0609030804020204" pitchFamily="49" charset="0"/>
              </a:rPr>
              <a:t>Crawfor</a:t>
            </a:r>
            <a:endParaRPr lang="en-US" dirty="0"/>
          </a:p>
        </p:txBody>
      </p:sp>
    </p:spTree>
    <p:extLst>
      <p:ext uri="{BB962C8B-B14F-4D97-AF65-F5344CB8AC3E}">
        <p14:creationId xmlns:p14="http://schemas.microsoft.com/office/powerpoint/2010/main" val="2694400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Placeholder 7" descr="Abstract image of curvy lines">
            <a:extLst>
              <a:ext uri="{FF2B5EF4-FFF2-40B4-BE49-F238E27FC236}">
                <a16:creationId xmlns:a16="http://schemas.microsoft.com/office/drawing/2014/main" id="{816D245B-EFF7-B689-4B82-C71D349D5C4F}"/>
              </a:ext>
            </a:extLst>
          </p:cNvPr>
          <p:cNvPicPr>
            <a:picLocks noGrp="1" noChangeAspect="1"/>
          </p:cNvPicPr>
          <p:nvPr>
            <p:ph type="pic" sz="quarter" idx="13"/>
          </p:nvPr>
        </p:nvPicPr>
        <p:blipFill>
          <a:blip r:embed="rId3">
            <a:grayscl/>
            <a:extLst>
              <a:ext uri="{BEBA8EAE-BF5A-486C-A8C5-ECC9F3942E4B}">
                <a14:imgProps xmlns:a14="http://schemas.microsoft.com/office/drawing/2010/main">
                  <a14:imgLayer r:embed="rId4">
                    <a14:imgEffect>
                      <a14:colorTemperature colorTemp="5900"/>
                    </a14:imgEffect>
                    <a14:imgEffect>
                      <a14:saturation sat="33000"/>
                    </a14:imgEffect>
                    <a14:imgEffect>
                      <a14:brightnessContrast bright="40000" contrast="20000"/>
                    </a14:imgEffect>
                  </a14:imgLayer>
                </a14:imgProps>
              </a:ext>
            </a:extLst>
          </a:blip>
          <a:srcRect t="18" b="18"/>
          <a:stretch/>
        </p:blipFill>
        <p:spPr>
          <a:xfrm>
            <a:off x="0" y="0"/>
            <a:ext cx="12192000" cy="6858000"/>
          </a:xfrm>
          <a:solidFill>
            <a:schemeClr val="tx1">
              <a:lumMod val="65000"/>
              <a:lumOff val="35000"/>
            </a:schemeClr>
          </a:solidFill>
          <a:effectLst>
            <a:softEdge rad="0"/>
          </a:effectLst>
        </p:spPr>
      </p:pic>
      <p:sp>
        <p:nvSpPr>
          <p:cNvPr id="7" name="Title 3">
            <a:extLst>
              <a:ext uri="{FF2B5EF4-FFF2-40B4-BE49-F238E27FC236}">
                <a16:creationId xmlns:a16="http://schemas.microsoft.com/office/drawing/2014/main" id="{80F911F2-9C90-84D4-6DBA-9EEB6E7D97BE}"/>
              </a:ext>
            </a:extLst>
          </p:cNvPr>
          <p:cNvSpPr txBox="1">
            <a:spLocks/>
          </p:cNvSpPr>
          <p:nvPr/>
        </p:nvSpPr>
        <p:spPr>
          <a:xfrm>
            <a:off x="1028699" y="512064"/>
            <a:ext cx="10232859" cy="1179576"/>
          </a:xfrm>
          <a:prstGeom prst="rect">
            <a:avLst/>
          </a:prstGeom>
        </p:spPr>
        <p:txBody>
          <a:bodyPr vert="horz" lIns="91440" tIns="45720" rIns="91440" bIns="45720" rtlCol="0" anchor="t"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pPr algn="ctr"/>
            <a:r>
              <a:rPr lang="en-US" dirty="0"/>
              <a:t>AMES DATA | Conclusions</a:t>
            </a:r>
          </a:p>
        </p:txBody>
      </p:sp>
      <p:sp>
        <p:nvSpPr>
          <p:cNvPr id="6" name="TextBox 5">
            <a:extLst>
              <a:ext uri="{FF2B5EF4-FFF2-40B4-BE49-F238E27FC236}">
                <a16:creationId xmlns:a16="http://schemas.microsoft.com/office/drawing/2014/main" id="{7FFAC669-BFFB-A2F9-8D6A-EADE5FA70717}"/>
              </a:ext>
            </a:extLst>
          </p:cNvPr>
          <p:cNvSpPr txBox="1"/>
          <p:nvPr/>
        </p:nvSpPr>
        <p:spPr>
          <a:xfrm>
            <a:off x="2280333" y="3701319"/>
            <a:ext cx="4926349" cy="923330"/>
          </a:xfrm>
          <a:prstGeom prst="rect">
            <a:avLst/>
          </a:prstGeom>
          <a:noFill/>
        </p:spPr>
        <p:txBody>
          <a:bodyPr wrap="none" rtlCol="0">
            <a:spAutoFit/>
          </a:bodyPr>
          <a:lstStyle/>
          <a:p>
            <a:r>
              <a:rPr lang="en-US" b="1" i="0" dirty="0">
                <a:solidFill>
                  <a:srgbClr val="000000"/>
                </a:solidFill>
                <a:effectLst/>
                <a:latin typeface="Menlo" panose="020B0609030804020204" pitchFamily="49" charset="0"/>
              </a:rPr>
              <a:t>Training R2:</a:t>
            </a:r>
            <a:r>
              <a:rPr lang="en-US" b="0" i="0" dirty="0">
                <a:solidFill>
                  <a:srgbClr val="000000"/>
                </a:solidFill>
                <a:effectLst/>
                <a:latin typeface="Menlo" panose="020B0609030804020204" pitchFamily="49" charset="0"/>
              </a:rPr>
              <a:t> 0.8598253241533164 </a:t>
            </a:r>
          </a:p>
          <a:p>
            <a:r>
              <a:rPr lang="en-US" b="1" i="0" dirty="0">
                <a:solidFill>
                  <a:srgbClr val="000000"/>
                </a:solidFill>
                <a:effectLst/>
                <a:latin typeface="Menlo" panose="020B0609030804020204" pitchFamily="49" charset="0"/>
              </a:rPr>
              <a:t>Validation R2:</a:t>
            </a:r>
            <a:r>
              <a:rPr lang="en-US" b="0" i="0" dirty="0">
                <a:solidFill>
                  <a:srgbClr val="000000"/>
                </a:solidFill>
                <a:effectLst/>
                <a:latin typeface="Menlo" panose="020B0609030804020204" pitchFamily="49" charset="0"/>
              </a:rPr>
              <a:t> 0.8422733142022257 </a:t>
            </a:r>
          </a:p>
          <a:p>
            <a:r>
              <a:rPr lang="en-US" b="1" i="0" dirty="0">
                <a:solidFill>
                  <a:srgbClr val="000000"/>
                </a:solidFill>
                <a:effectLst/>
                <a:latin typeface="Menlo" panose="020B0609030804020204" pitchFamily="49" charset="0"/>
              </a:rPr>
              <a:t>Difference:</a:t>
            </a:r>
            <a:r>
              <a:rPr lang="en-US" b="0" i="0" dirty="0">
                <a:solidFill>
                  <a:srgbClr val="000000"/>
                </a:solidFill>
                <a:effectLst/>
                <a:latin typeface="Menlo" panose="020B0609030804020204" pitchFamily="49" charset="0"/>
              </a:rPr>
              <a:t> 0.01755200995109063</a:t>
            </a:r>
            <a:endParaRPr lang="en-US" dirty="0"/>
          </a:p>
        </p:txBody>
      </p:sp>
      <p:sp>
        <p:nvSpPr>
          <p:cNvPr id="8" name="TextBox 7">
            <a:extLst>
              <a:ext uri="{FF2B5EF4-FFF2-40B4-BE49-F238E27FC236}">
                <a16:creationId xmlns:a16="http://schemas.microsoft.com/office/drawing/2014/main" id="{D98FD26C-E188-2D09-BC75-D364111AB1DA}"/>
              </a:ext>
            </a:extLst>
          </p:cNvPr>
          <p:cNvSpPr txBox="1"/>
          <p:nvPr/>
        </p:nvSpPr>
        <p:spPr>
          <a:xfrm>
            <a:off x="2280333" y="1771872"/>
            <a:ext cx="5179100" cy="1754326"/>
          </a:xfrm>
          <a:prstGeom prst="rect">
            <a:avLst/>
          </a:prstGeom>
          <a:noFill/>
        </p:spPr>
        <p:txBody>
          <a:bodyPr wrap="square" rtlCol="0">
            <a:spAutoFit/>
          </a:bodyPr>
          <a:lstStyle/>
          <a:p>
            <a:r>
              <a:rPr lang="en-US" b="1" dirty="0">
                <a:solidFill>
                  <a:srgbClr val="000080"/>
                </a:solidFill>
                <a:effectLst/>
                <a:latin typeface="Menlo" panose="020B0609030804020204" pitchFamily="49" charset="0"/>
              </a:rPr>
              <a:t>Model Metrics OLS: </a:t>
            </a:r>
          </a:p>
          <a:p>
            <a:endParaRPr lang="en-US" b="1" dirty="0">
              <a:solidFill>
                <a:srgbClr val="000080"/>
              </a:solidFill>
              <a:effectLst/>
              <a:latin typeface="Menlo" panose="020B0609030804020204" pitchFamily="49" charset="0"/>
            </a:endParaRPr>
          </a:p>
          <a:p>
            <a:r>
              <a:rPr lang="en-US" b="1" i="0" dirty="0">
                <a:solidFill>
                  <a:srgbClr val="000000"/>
                </a:solidFill>
                <a:effectLst/>
                <a:latin typeface="Menlo" panose="020B0609030804020204" pitchFamily="49" charset="0"/>
              </a:rPr>
              <a:t>MAE: </a:t>
            </a:r>
            <a:r>
              <a:rPr lang="en-US" b="0" i="0" dirty="0">
                <a:solidFill>
                  <a:srgbClr val="000000"/>
                </a:solidFill>
                <a:effectLst/>
                <a:latin typeface="Menlo" panose="020B0609030804020204" pitchFamily="49" charset="0"/>
              </a:rPr>
              <a:t>14809.870050728296 </a:t>
            </a:r>
          </a:p>
          <a:p>
            <a:r>
              <a:rPr lang="en-US" b="1" i="0" dirty="0">
                <a:solidFill>
                  <a:srgbClr val="000000"/>
                </a:solidFill>
                <a:effectLst/>
                <a:latin typeface="Menlo" panose="020B0609030804020204" pitchFamily="49" charset="0"/>
              </a:rPr>
              <a:t>MSE: </a:t>
            </a:r>
            <a:r>
              <a:rPr lang="en-US" b="0" i="0" dirty="0">
                <a:solidFill>
                  <a:srgbClr val="000000"/>
                </a:solidFill>
                <a:effectLst/>
                <a:latin typeface="Menlo" panose="020B0609030804020204" pitchFamily="49" charset="0"/>
              </a:rPr>
              <a:t>416872303.5136811 </a:t>
            </a:r>
          </a:p>
          <a:p>
            <a:r>
              <a:rPr lang="en-US" b="1" i="0" dirty="0">
                <a:solidFill>
                  <a:srgbClr val="000000"/>
                </a:solidFill>
                <a:effectLst/>
                <a:latin typeface="Menlo" panose="020B0609030804020204" pitchFamily="49" charset="0"/>
              </a:rPr>
              <a:t>RMSE: </a:t>
            </a:r>
            <a:r>
              <a:rPr lang="en-US" b="0" i="0" dirty="0">
                <a:solidFill>
                  <a:srgbClr val="000000"/>
                </a:solidFill>
                <a:effectLst/>
                <a:latin typeface="Menlo" panose="020B0609030804020204" pitchFamily="49" charset="0"/>
              </a:rPr>
              <a:t>20417.450955339187</a:t>
            </a:r>
          </a:p>
          <a:p>
            <a:r>
              <a:rPr lang="en-US" b="1" i="0" dirty="0">
                <a:solidFill>
                  <a:srgbClr val="000000"/>
                </a:solidFill>
                <a:effectLst/>
                <a:latin typeface="Menlo" panose="020B0609030804020204" pitchFamily="49" charset="0"/>
              </a:rPr>
              <a:t>R2: </a:t>
            </a:r>
            <a:r>
              <a:rPr lang="en-US" b="0" i="0" dirty="0">
                <a:solidFill>
                  <a:srgbClr val="000000"/>
                </a:solidFill>
                <a:effectLst/>
                <a:latin typeface="Menlo" panose="020B0609030804020204" pitchFamily="49" charset="0"/>
              </a:rPr>
              <a:t>0.8598253241533164</a:t>
            </a:r>
            <a:endParaRPr lang="en-US" dirty="0"/>
          </a:p>
        </p:txBody>
      </p:sp>
      <p:sp>
        <p:nvSpPr>
          <p:cNvPr id="9" name="TextBox 8">
            <a:extLst>
              <a:ext uri="{FF2B5EF4-FFF2-40B4-BE49-F238E27FC236}">
                <a16:creationId xmlns:a16="http://schemas.microsoft.com/office/drawing/2014/main" id="{6A8C8D1D-B0FA-1F31-FD6D-4E81C1F6A621}"/>
              </a:ext>
            </a:extLst>
          </p:cNvPr>
          <p:cNvSpPr txBox="1"/>
          <p:nvPr/>
        </p:nvSpPr>
        <p:spPr>
          <a:xfrm>
            <a:off x="2280333" y="4938188"/>
            <a:ext cx="8133958" cy="923330"/>
          </a:xfrm>
          <a:prstGeom prst="rect">
            <a:avLst/>
          </a:prstGeom>
          <a:noFill/>
        </p:spPr>
        <p:txBody>
          <a:bodyPr wrap="none" rtlCol="0">
            <a:spAutoFit/>
          </a:bodyPr>
          <a:lstStyle/>
          <a:p>
            <a:r>
              <a:rPr lang="en-US" b="1" dirty="0">
                <a:solidFill>
                  <a:srgbClr val="000000"/>
                </a:solidFill>
                <a:effectLst/>
                <a:latin typeface="Menlo" panose="020B0609030804020204" pitchFamily="49" charset="0"/>
              </a:rPr>
              <a:t>85.98% </a:t>
            </a:r>
            <a:r>
              <a:rPr lang="en-US" b="0" dirty="0">
                <a:solidFill>
                  <a:srgbClr val="000000"/>
                </a:solidFill>
                <a:effectLst/>
                <a:latin typeface="Menlo" panose="020B0609030804020204" pitchFamily="49" charset="0"/>
              </a:rPr>
              <a:t>of the variance/variability of our sale price, </a:t>
            </a:r>
          </a:p>
          <a:p>
            <a:r>
              <a:rPr lang="en-US" b="0" dirty="0">
                <a:solidFill>
                  <a:srgbClr val="000000"/>
                </a:solidFill>
                <a:effectLst/>
                <a:latin typeface="Menlo" panose="020B0609030804020204" pitchFamily="49" charset="0"/>
              </a:rPr>
              <a:t>Can be explained by the features used to build our model.</a:t>
            </a:r>
          </a:p>
          <a:p>
            <a:endParaRPr lang="en-US" dirty="0"/>
          </a:p>
        </p:txBody>
      </p:sp>
    </p:spTree>
    <p:extLst>
      <p:ext uri="{BB962C8B-B14F-4D97-AF65-F5344CB8AC3E}">
        <p14:creationId xmlns:p14="http://schemas.microsoft.com/office/powerpoint/2010/main" val="42430589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Placeholder 7" descr="Abstract image of curvy lines">
            <a:extLst>
              <a:ext uri="{FF2B5EF4-FFF2-40B4-BE49-F238E27FC236}">
                <a16:creationId xmlns:a16="http://schemas.microsoft.com/office/drawing/2014/main" id="{816D245B-EFF7-B689-4B82-C71D349D5C4F}"/>
              </a:ext>
            </a:extLst>
          </p:cNvPr>
          <p:cNvPicPr>
            <a:picLocks noGrp="1" noChangeAspect="1"/>
          </p:cNvPicPr>
          <p:nvPr>
            <p:ph type="pic" sz="quarter" idx="13"/>
          </p:nvPr>
        </p:nvPicPr>
        <p:blipFill>
          <a:blip r:embed="rId3">
            <a:grayscl/>
            <a:extLst>
              <a:ext uri="{BEBA8EAE-BF5A-486C-A8C5-ECC9F3942E4B}">
                <a14:imgProps xmlns:a14="http://schemas.microsoft.com/office/drawing/2010/main">
                  <a14:imgLayer r:embed="rId4">
                    <a14:imgEffect>
                      <a14:colorTemperature colorTemp="5900"/>
                    </a14:imgEffect>
                    <a14:imgEffect>
                      <a14:saturation sat="33000"/>
                    </a14:imgEffect>
                    <a14:imgEffect>
                      <a14:brightnessContrast bright="40000" contrast="20000"/>
                    </a14:imgEffect>
                  </a14:imgLayer>
                </a14:imgProps>
              </a:ext>
            </a:extLst>
          </a:blip>
          <a:srcRect t="18" b="18"/>
          <a:stretch/>
        </p:blipFill>
        <p:spPr>
          <a:xfrm>
            <a:off x="0" y="0"/>
            <a:ext cx="12192000" cy="6858000"/>
          </a:xfrm>
          <a:solidFill>
            <a:schemeClr val="tx1">
              <a:lumMod val="65000"/>
              <a:lumOff val="35000"/>
            </a:schemeClr>
          </a:solidFill>
          <a:effectLst>
            <a:softEdge rad="0"/>
          </a:effectLst>
        </p:spPr>
      </p:pic>
      <p:sp>
        <p:nvSpPr>
          <p:cNvPr id="7" name="Title 3">
            <a:extLst>
              <a:ext uri="{FF2B5EF4-FFF2-40B4-BE49-F238E27FC236}">
                <a16:creationId xmlns:a16="http://schemas.microsoft.com/office/drawing/2014/main" id="{80F911F2-9C90-84D4-6DBA-9EEB6E7D97BE}"/>
              </a:ext>
            </a:extLst>
          </p:cNvPr>
          <p:cNvSpPr txBox="1">
            <a:spLocks/>
          </p:cNvSpPr>
          <p:nvPr/>
        </p:nvSpPr>
        <p:spPr>
          <a:xfrm>
            <a:off x="1028699" y="512064"/>
            <a:ext cx="10232859" cy="1179576"/>
          </a:xfrm>
          <a:prstGeom prst="rect">
            <a:avLst/>
          </a:prstGeom>
        </p:spPr>
        <p:txBody>
          <a:bodyPr vert="horz" lIns="91440" tIns="45720" rIns="91440" bIns="45720" rtlCol="0" anchor="t"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pPr algn="ctr"/>
            <a:r>
              <a:rPr lang="en-US" dirty="0"/>
              <a:t>AMES DATA | </a:t>
            </a:r>
            <a:r>
              <a:rPr lang="en-US" dirty="0" err="1"/>
              <a:t>INFErENCES</a:t>
            </a:r>
            <a:endParaRPr lang="en-US" dirty="0"/>
          </a:p>
        </p:txBody>
      </p:sp>
      <p:sp>
        <p:nvSpPr>
          <p:cNvPr id="3" name="TextBox 2">
            <a:extLst>
              <a:ext uri="{FF2B5EF4-FFF2-40B4-BE49-F238E27FC236}">
                <a16:creationId xmlns:a16="http://schemas.microsoft.com/office/drawing/2014/main" id="{F62E1638-7805-A5CB-8BA3-DF74F0E5AEDD}"/>
              </a:ext>
            </a:extLst>
          </p:cNvPr>
          <p:cNvSpPr txBox="1"/>
          <p:nvPr/>
        </p:nvSpPr>
        <p:spPr>
          <a:xfrm>
            <a:off x="3439759" y="1988782"/>
            <a:ext cx="6854168" cy="2031325"/>
          </a:xfrm>
          <a:prstGeom prst="rect">
            <a:avLst/>
          </a:prstGeom>
          <a:noFill/>
        </p:spPr>
        <p:txBody>
          <a:bodyPr wrap="square" rtlCol="0">
            <a:spAutoFit/>
          </a:bodyPr>
          <a:lstStyle/>
          <a:p>
            <a:r>
              <a:rPr lang="en-US" b="1" dirty="0">
                <a:solidFill>
                  <a:srgbClr val="000080"/>
                </a:solidFill>
                <a:effectLst/>
                <a:latin typeface="Menlo" panose="020B0609030804020204" pitchFamily="49" charset="0"/>
              </a:rPr>
              <a:t>Some coefficients:</a:t>
            </a:r>
          </a:p>
          <a:p>
            <a:endParaRPr lang="en-US" b="0" i="0" dirty="0">
              <a:solidFill>
                <a:srgbClr val="000000"/>
              </a:solidFill>
              <a:effectLst/>
              <a:latin typeface="Menlo" panose="020B0609030804020204" pitchFamily="49" charset="0"/>
            </a:endParaRPr>
          </a:p>
          <a:p>
            <a:r>
              <a:rPr lang="en-US" b="0" i="0" dirty="0">
                <a:solidFill>
                  <a:srgbClr val="000000"/>
                </a:solidFill>
                <a:effectLst/>
                <a:latin typeface="Menlo" panose="020B0609030804020204" pitchFamily="49" charset="0"/>
              </a:rPr>
              <a:t>Total baths</a:t>
            </a:r>
            <a:r>
              <a:rPr lang="en-US" dirty="0">
                <a:solidFill>
                  <a:srgbClr val="000000"/>
                </a:solidFill>
                <a:latin typeface="Menlo" panose="020B0609030804020204" pitchFamily="49" charset="0"/>
              </a:rPr>
              <a:t>:</a:t>
            </a:r>
            <a:r>
              <a:rPr lang="en-US" b="0" i="0" dirty="0">
                <a:solidFill>
                  <a:srgbClr val="000000"/>
                </a:solidFill>
                <a:effectLst/>
                <a:latin typeface="Menlo" panose="020B0609030804020204" pitchFamily="49" charset="0"/>
              </a:rPr>
              <a:t> 6755.011</a:t>
            </a:r>
          </a:p>
          <a:p>
            <a:r>
              <a:rPr lang="en-US" b="0" i="0" dirty="0">
                <a:solidFill>
                  <a:srgbClr val="000000"/>
                </a:solidFill>
                <a:effectLst/>
                <a:latin typeface="Menlo" panose="020B0609030804020204" pitchFamily="49" charset="0"/>
              </a:rPr>
              <a:t>Total building</a:t>
            </a:r>
            <a:r>
              <a:rPr lang="en-US" dirty="0">
                <a:solidFill>
                  <a:srgbClr val="000000"/>
                </a:solidFill>
                <a:latin typeface="Menlo" panose="020B0609030804020204" pitchFamily="49" charset="0"/>
              </a:rPr>
              <a:t> </a:t>
            </a:r>
            <a:r>
              <a:rPr lang="en-US" b="0" i="0" dirty="0" err="1">
                <a:solidFill>
                  <a:srgbClr val="000000"/>
                </a:solidFill>
                <a:effectLst/>
                <a:latin typeface="Menlo" panose="020B0609030804020204" pitchFamily="49" charset="0"/>
              </a:rPr>
              <a:t>sqft</a:t>
            </a:r>
            <a:r>
              <a:rPr lang="en-US" dirty="0">
                <a:solidFill>
                  <a:srgbClr val="000000"/>
                </a:solidFill>
                <a:latin typeface="Menlo" panose="020B0609030804020204" pitchFamily="49" charset="0"/>
              </a:rPr>
              <a:t>:</a:t>
            </a:r>
            <a:r>
              <a:rPr lang="en-US" b="0" i="0" dirty="0">
                <a:solidFill>
                  <a:srgbClr val="000000"/>
                </a:solidFill>
                <a:effectLst/>
                <a:latin typeface="Menlo" panose="020B0609030804020204" pitchFamily="49" charset="0"/>
              </a:rPr>
              <a:t> 20466.00</a:t>
            </a:r>
          </a:p>
          <a:p>
            <a:r>
              <a:rPr lang="en-US" b="0" i="0" dirty="0">
                <a:solidFill>
                  <a:srgbClr val="000000"/>
                </a:solidFill>
                <a:effectLst/>
                <a:latin typeface="Menlo" panose="020B0609030804020204" pitchFamily="49" charset="0"/>
              </a:rPr>
              <a:t>Total rooms above ground</a:t>
            </a:r>
            <a:r>
              <a:rPr lang="en-US" dirty="0">
                <a:solidFill>
                  <a:srgbClr val="000000"/>
                </a:solidFill>
                <a:latin typeface="Menlo" panose="020B0609030804020204" pitchFamily="49" charset="0"/>
              </a:rPr>
              <a:t>:</a:t>
            </a:r>
            <a:r>
              <a:rPr lang="en-US" b="0" i="0" dirty="0">
                <a:solidFill>
                  <a:srgbClr val="000000"/>
                </a:solidFill>
                <a:effectLst/>
                <a:latin typeface="Menlo" panose="020B0609030804020204" pitchFamily="49" charset="0"/>
              </a:rPr>
              <a:t> 649.45</a:t>
            </a:r>
          </a:p>
          <a:p>
            <a:r>
              <a:rPr lang="en-US" b="0" i="0" dirty="0">
                <a:solidFill>
                  <a:srgbClr val="000000"/>
                </a:solidFill>
                <a:effectLst/>
                <a:latin typeface="Menlo" panose="020B0609030804020204" pitchFamily="49" charset="0"/>
              </a:rPr>
              <a:t>Garage cars</a:t>
            </a:r>
            <a:r>
              <a:rPr lang="en-US" dirty="0">
                <a:solidFill>
                  <a:srgbClr val="000000"/>
                </a:solidFill>
                <a:latin typeface="Menlo" panose="020B0609030804020204" pitchFamily="49" charset="0"/>
              </a:rPr>
              <a:t>:</a:t>
            </a:r>
            <a:r>
              <a:rPr lang="en-US" b="0" i="0" dirty="0">
                <a:solidFill>
                  <a:srgbClr val="000000"/>
                </a:solidFill>
                <a:effectLst/>
                <a:latin typeface="Menlo" panose="020B0609030804020204" pitchFamily="49" charset="0"/>
              </a:rPr>
              <a:t> 3048.89</a:t>
            </a:r>
          </a:p>
          <a:p>
            <a:r>
              <a:rPr lang="en-US" b="0" i="0" dirty="0">
                <a:solidFill>
                  <a:srgbClr val="000000"/>
                </a:solidFill>
                <a:effectLst/>
                <a:latin typeface="Menlo" panose="020B0609030804020204" pitchFamily="49" charset="0"/>
              </a:rPr>
              <a:t>Lot area</a:t>
            </a:r>
            <a:r>
              <a:rPr lang="en-US" dirty="0">
                <a:solidFill>
                  <a:srgbClr val="000000"/>
                </a:solidFill>
                <a:latin typeface="Menlo" panose="020B0609030804020204" pitchFamily="49" charset="0"/>
              </a:rPr>
              <a:t>:</a:t>
            </a:r>
            <a:r>
              <a:rPr lang="en-US" b="0" i="0" dirty="0">
                <a:solidFill>
                  <a:srgbClr val="000000"/>
                </a:solidFill>
                <a:effectLst/>
                <a:latin typeface="Menlo" panose="020B0609030804020204" pitchFamily="49" charset="0"/>
              </a:rPr>
              <a:t> 4816.96</a:t>
            </a:r>
            <a:endParaRPr lang="en-US" dirty="0"/>
          </a:p>
        </p:txBody>
      </p:sp>
      <p:sp>
        <p:nvSpPr>
          <p:cNvPr id="10" name="TextBox 9">
            <a:extLst>
              <a:ext uri="{FF2B5EF4-FFF2-40B4-BE49-F238E27FC236}">
                <a16:creationId xmlns:a16="http://schemas.microsoft.com/office/drawing/2014/main" id="{022D0D82-D2E3-756A-17CA-B97DCE80F017}"/>
              </a:ext>
            </a:extLst>
          </p:cNvPr>
          <p:cNvSpPr txBox="1"/>
          <p:nvPr/>
        </p:nvSpPr>
        <p:spPr>
          <a:xfrm>
            <a:off x="3439759" y="4238724"/>
            <a:ext cx="4368504" cy="1200329"/>
          </a:xfrm>
          <a:prstGeom prst="rect">
            <a:avLst/>
          </a:prstGeom>
          <a:noFill/>
        </p:spPr>
        <p:txBody>
          <a:bodyPr wrap="none" rtlCol="0">
            <a:spAutoFit/>
          </a:bodyPr>
          <a:lstStyle/>
          <a:p>
            <a:r>
              <a:rPr lang="en-US" dirty="0">
                <a:solidFill>
                  <a:srgbClr val="000000"/>
                </a:solidFill>
                <a:latin typeface="Menlo" panose="020B0609030804020204" pitchFamily="49" charset="0"/>
              </a:rPr>
              <a:t>N</a:t>
            </a:r>
            <a:r>
              <a:rPr lang="en-US" b="0" i="0" dirty="0">
                <a:solidFill>
                  <a:srgbClr val="000000"/>
                </a:solidFill>
                <a:effectLst/>
                <a:latin typeface="Menlo" panose="020B0609030804020204" pitchFamily="49" charset="0"/>
              </a:rPr>
              <a:t>eighborhood </a:t>
            </a:r>
            <a:r>
              <a:rPr lang="en-US" b="0" i="0" dirty="0" err="1">
                <a:solidFill>
                  <a:srgbClr val="000000"/>
                </a:solidFill>
                <a:effectLst/>
                <a:latin typeface="Menlo" panose="020B0609030804020204" pitchFamily="49" charset="0"/>
              </a:rPr>
              <a:t>Somerst</a:t>
            </a:r>
            <a:r>
              <a:rPr lang="en-US" dirty="0">
                <a:solidFill>
                  <a:srgbClr val="000000"/>
                </a:solidFill>
                <a:latin typeface="Menlo" panose="020B0609030804020204" pitchFamily="49" charset="0"/>
              </a:rPr>
              <a:t>:</a:t>
            </a:r>
            <a:r>
              <a:rPr lang="en-US" b="0" i="0" dirty="0">
                <a:solidFill>
                  <a:srgbClr val="000000"/>
                </a:solidFill>
                <a:effectLst/>
                <a:latin typeface="Menlo" panose="020B0609030804020204" pitchFamily="49" charset="0"/>
              </a:rPr>
              <a:t> 1466.12</a:t>
            </a:r>
          </a:p>
          <a:p>
            <a:r>
              <a:rPr lang="en-US" b="0" i="0" dirty="0">
                <a:solidFill>
                  <a:srgbClr val="000000"/>
                </a:solidFill>
                <a:effectLst/>
                <a:latin typeface="Menlo" panose="020B0609030804020204" pitchFamily="49" charset="0"/>
              </a:rPr>
              <a:t>Neighborhood </a:t>
            </a:r>
            <a:r>
              <a:rPr lang="en-US" b="0" i="0" dirty="0" err="1">
                <a:solidFill>
                  <a:srgbClr val="000000"/>
                </a:solidFill>
                <a:effectLst/>
                <a:latin typeface="Menlo" panose="020B0609030804020204" pitchFamily="49" charset="0"/>
              </a:rPr>
              <a:t>NridgHt</a:t>
            </a:r>
            <a:r>
              <a:rPr lang="en-US" dirty="0">
                <a:solidFill>
                  <a:srgbClr val="000000"/>
                </a:solidFill>
                <a:latin typeface="Menlo" panose="020B0609030804020204" pitchFamily="49" charset="0"/>
              </a:rPr>
              <a:t>:</a:t>
            </a:r>
            <a:r>
              <a:rPr lang="en-US" b="0" i="0" dirty="0">
                <a:solidFill>
                  <a:srgbClr val="000000"/>
                </a:solidFill>
                <a:effectLst/>
                <a:latin typeface="Menlo" panose="020B0609030804020204" pitchFamily="49" charset="0"/>
              </a:rPr>
              <a:t> 3718.50</a:t>
            </a:r>
            <a:endParaRPr lang="en-US" dirty="0">
              <a:solidFill>
                <a:srgbClr val="000000"/>
              </a:solidFill>
              <a:latin typeface="Menlo" panose="020B0609030804020204" pitchFamily="49" charset="0"/>
            </a:endParaRPr>
          </a:p>
          <a:p>
            <a:r>
              <a:rPr lang="en-US" b="0" i="0" dirty="0">
                <a:solidFill>
                  <a:srgbClr val="000000"/>
                </a:solidFill>
                <a:effectLst/>
                <a:latin typeface="Menlo" panose="020B0609030804020204" pitchFamily="49" charset="0"/>
              </a:rPr>
              <a:t>Neighborhood </a:t>
            </a:r>
            <a:r>
              <a:rPr lang="en-US" b="0" i="0" dirty="0" err="1">
                <a:solidFill>
                  <a:srgbClr val="000000"/>
                </a:solidFill>
                <a:effectLst/>
                <a:latin typeface="Menlo" panose="020B0609030804020204" pitchFamily="49" charset="0"/>
              </a:rPr>
              <a:t>NoRidge</a:t>
            </a:r>
            <a:r>
              <a:rPr lang="en-US" dirty="0">
                <a:solidFill>
                  <a:srgbClr val="000000"/>
                </a:solidFill>
                <a:latin typeface="Menlo" panose="020B0609030804020204" pitchFamily="49" charset="0"/>
              </a:rPr>
              <a:t>:</a:t>
            </a:r>
            <a:r>
              <a:rPr lang="en-US" b="0" i="0" dirty="0">
                <a:solidFill>
                  <a:srgbClr val="000000"/>
                </a:solidFill>
                <a:effectLst/>
                <a:latin typeface="Menlo" panose="020B0609030804020204" pitchFamily="49" charset="0"/>
              </a:rPr>
              <a:t> 2380.81</a:t>
            </a:r>
          </a:p>
          <a:p>
            <a:r>
              <a:rPr lang="en-US" b="0" i="0" dirty="0">
                <a:solidFill>
                  <a:srgbClr val="000000"/>
                </a:solidFill>
                <a:effectLst/>
                <a:latin typeface="Menlo" panose="020B0609030804020204" pitchFamily="49" charset="0"/>
              </a:rPr>
              <a:t>Neighborhood </a:t>
            </a:r>
            <a:r>
              <a:rPr lang="en-US" b="0" i="0" dirty="0" err="1">
                <a:solidFill>
                  <a:srgbClr val="000000"/>
                </a:solidFill>
                <a:effectLst/>
                <a:latin typeface="Menlo" panose="020B0609030804020204" pitchFamily="49" charset="0"/>
              </a:rPr>
              <a:t>Crawfor</a:t>
            </a:r>
            <a:r>
              <a:rPr lang="en-US" dirty="0">
                <a:solidFill>
                  <a:srgbClr val="000000"/>
                </a:solidFill>
                <a:latin typeface="Menlo" panose="020B0609030804020204" pitchFamily="49" charset="0"/>
              </a:rPr>
              <a:t>:</a:t>
            </a:r>
            <a:r>
              <a:rPr lang="en-US" b="0" i="0" dirty="0">
                <a:solidFill>
                  <a:srgbClr val="000000"/>
                </a:solidFill>
                <a:effectLst/>
                <a:latin typeface="Menlo" panose="020B0609030804020204" pitchFamily="49" charset="0"/>
              </a:rPr>
              <a:t> 4918.21</a:t>
            </a:r>
            <a:endParaRPr lang="en-US" dirty="0"/>
          </a:p>
        </p:txBody>
      </p:sp>
    </p:spTree>
    <p:extLst>
      <p:ext uri="{BB962C8B-B14F-4D97-AF65-F5344CB8AC3E}">
        <p14:creationId xmlns:p14="http://schemas.microsoft.com/office/powerpoint/2010/main" val="41806316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7" descr="Abstract image of curvy lines">
            <a:extLst>
              <a:ext uri="{FF2B5EF4-FFF2-40B4-BE49-F238E27FC236}">
                <a16:creationId xmlns:a16="http://schemas.microsoft.com/office/drawing/2014/main" id="{D0A7B0BA-A1FC-0D32-94A1-31DFD00FCE2B}"/>
              </a:ext>
            </a:extLst>
          </p:cNvPr>
          <p:cNvPicPr>
            <a:picLocks noGrp="1" noChangeAspect="1"/>
          </p:cNvPicPr>
          <p:nvPr>
            <p:ph type="pic" sz="quarter" idx="13"/>
          </p:nvPr>
        </p:nvPicPr>
        <p:blipFill>
          <a:blip r:embed="rId3">
            <a:grayscl/>
            <a:extLst>
              <a:ext uri="{BEBA8EAE-BF5A-486C-A8C5-ECC9F3942E4B}">
                <a14:imgProps xmlns:a14="http://schemas.microsoft.com/office/drawing/2010/main">
                  <a14:imgLayer r:embed="rId4">
                    <a14:imgEffect>
                      <a14:colorTemperature colorTemp="5900"/>
                    </a14:imgEffect>
                    <a14:imgEffect>
                      <a14:saturation sat="33000"/>
                    </a14:imgEffect>
                    <a14:imgEffect>
                      <a14:brightnessContrast bright="40000" contrast="20000"/>
                    </a14:imgEffect>
                  </a14:imgLayer>
                </a14:imgProps>
              </a:ext>
            </a:extLst>
          </a:blip>
          <a:srcRect t="18" b="18"/>
          <a:stretch/>
        </p:blipFill>
        <p:spPr>
          <a:xfrm>
            <a:off x="0" y="346364"/>
            <a:ext cx="12192000" cy="6858000"/>
          </a:xfrm>
          <a:solidFill>
            <a:schemeClr val="tx1">
              <a:lumMod val="65000"/>
              <a:lumOff val="35000"/>
            </a:schemeClr>
          </a:solidFill>
          <a:effectLst>
            <a:softEdge rad="0"/>
          </a:effectLst>
        </p:spPr>
      </p:pic>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1028699" y="512064"/>
            <a:ext cx="10232859" cy="1179576"/>
          </a:xfrm>
        </p:spPr>
        <p:txBody>
          <a:bodyPr anchor="t" anchorCtr="0">
            <a:normAutofit/>
          </a:bodyPr>
          <a:lstStyle/>
          <a:p>
            <a:pPr algn="ctr"/>
            <a:r>
              <a:rPr lang="en-US" dirty="0"/>
              <a:t>AMES DATA</a:t>
            </a:r>
            <a:br>
              <a:rPr lang="en-US" dirty="0"/>
            </a:br>
            <a:r>
              <a:rPr lang="en-US"/>
              <a:t>Conclusions | </a:t>
            </a:r>
            <a:r>
              <a:rPr lang="en-US" dirty="0"/>
              <a:t>recommendations</a:t>
            </a:r>
          </a:p>
        </p:txBody>
      </p:sp>
      <p:sp>
        <p:nvSpPr>
          <p:cNvPr id="2" name="Text Placeholder 5">
            <a:extLst>
              <a:ext uri="{FF2B5EF4-FFF2-40B4-BE49-F238E27FC236}">
                <a16:creationId xmlns:a16="http://schemas.microsoft.com/office/drawing/2014/main" id="{B98801EA-39FB-8DDC-0F60-9EBA4CF542D3}"/>
              </a:ext>
            </a:extLst>
          </p:cNvPr>
          <p:cNvSpPr txBox="1">
            <a:spLocks/>
          </p:cNvSpPr>
          <p:nvPr/>
        </p:nvSpPr>
        <p:spPr>
          <a:xfrm>
            <a:off x="1207168" y="1448354"/>
            <a:ext cx="9956133" cy="48975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dirty="0"/>
          </a:p>
          <a:p>
            <a:pPr marL="0" indent="0" algn="just">
              <a:buNone/>
            </a:pPr>
            <a:endParaRPr lang="en-US" sz="2400" dirty="0"/>
          </a:p>
          <a:p>
            <a:r>
              <a:rPr lang="en-US" sz="2000" dirty="0"/>
              <a:t>After analyzing the data, we can see that some variables are more important than others in determining the value of real estate prices. For example, the general condition of the property carries more weight than adding a few feet to the size of the property.</a:t>
            </a:r>
          </a:p>
          <a:p>
            <a:r>
              <a:rPr lang="en-US" sz="2000" dirty="0"/>
              <a:t>Another conclusion that we can consider is that if you want to add value to the property, it will be more efficient to include one more bathroom than a parking space.</a:t>
            </a:r>
          </a:p>
          <a:p>
            <a:pPr algn="just"/>
            <a:endParaRPr lang="en-US" dirty="0">
              <a:solidFill>
                <a:srgbClr val="000000"/>
              </a:solidFill>
              <a:latin typeface="Menlo" panose="020B0609030804020204" pitchFamily="49" charset="0"/>
            </a:endParaRPr>
          </a:p>
        </p:txBody>
      </p:sp>
    </p:spTree>
    <p:extLst>
      <p:ext uri="{BB962C8B-B14F-4D97-AF65-F5344CB8AC3E}">
        <p14:creationId xmlns:p14="http://schemas.microsoft.com/office/powerpoint/2010/main" val="1079570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722</Words>
  <Application>Microsoft Macintosh PowerPoint</Application>
  <PresentationFormat>Widescreen</PresentationFormat>
  <Paragraphs>83</Paragraphs>
  <Slides>9</Slides>
  <Notes>9</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9</vt:i4>
      </vt:variant>
    </vt:vector>
  </HeadingPairs>
  <TitlesOfParts>
    <vt:vector size="18" baseType="lpstr">
      <vt:lpstr>Arial</vt:lpstr>
      <vt:lpstr>Calibri</vt:lpstr>
      <vt:lpstr>Menlo</vt:lpstr>
      <vt:lpstr>Segoe UI</vt:lpstr>
      <vt:lpstr>Segoe UI Light</vt:lpstr>
      <vt:lpstr>Balancing Act</vt:lpstr>
      <vt:lpstr>Wellspring</vt:lpstr>
      <vt:lpstr>Star of the show</vt:lpstr>
      <vt:lpstr>Amusements</vt:lpstr>
      <vt:lpstr>PROJECT #2 Ames Housing Data     </vt:lpstr>
      <vt:lpstr>AMES DATA | distribution</vt:lpstr>
      <vt:lpstr>PowerPoint Presentation</vt:lpstr>
      <vt:lpstr>PowerPoint Presentation</vt:lpstr>
      <vt:lpstr>PowerPoint Presentation</vt:lpstr>
      <vt:lpstr>PowerPoint Presentation</vt:lpstr>
      <vt:lpstr>PowerPoint Presentation</vt:lpstr>
      <vt:lpstr>PowerPoint Presentation</vt:lpstr>
      <vt:lpstr>AMES DATA Conclusions |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2021-12-08T21:54:28Z</dcterms:created>
  <dcterms:modified xsi:type="dcterms:W3CDTF">2022-09-19T17:13:32Z</dcterms:modified>
</cp:coreProperties>
</file>